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0287000" cy="18288000"/>
  <p:notesSz cx="6858000" cy="9144000"/>
  <p:embeddedFontLst>
    <p:embeddedFont>
      <p:font typeface="Anton" pitchFamily="2" charset="0"/>
      <p:regular r:id="rId13"/>
    </p:embeddedFont>
    <p:embeddedFont>
      <p:font typeface="Arimo" panose="020B0604020202020204" charset="0"/>
      <p:regular r:id="rId14"/>
    </p:embeddedFont>
    <p:embeddedFont>
      <p:font typeface="Arimo Bold" panose="020B0604020202020204" charset="0"/>
      <p:regular r:id="rId15"/>
    </p:embeddedFont>
    <p:embeddedFont>
      <p:font typeface="Canva Sans Bold" panose="020B0604020202020204" charset="0"/>
      <p:regular r:id="rId16"/>
    </p:embeddedFont>
    <p:embeddedFont>
      <p:font typeface="Gagalin" panose="020B0604020202020204" charset="0"/>
      <p:regular r:id="rId17"/>
    </p:embeddedFont>
    <p:embeddedFont>
      <p:font typeface="Montserrat Semi-Bold" panose="020B0604020202020204" charset="0"/>
      <p:regular r:id="rId18"/>
    </p:embeddedFont>
    <p:embeddedFont>
      <p:font typeface="Montserrat Ultra-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9" d="100"/>
          <a:sy n="29" d="100"/>
        </p:scale>
        <p:origin x="2909"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4.jpeg"/><Relationship Id="rId7" Type="http://schemas.openxmlformats.org/officeDocument/2006/relationships/image" Target="../media/image58.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56.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hyperlink" Target="about:blank"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0.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3.jpe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svg"/><Relationship Id="rId4" Type="http://schemas.openxmlformats.org/officeDocument/2006/relationships/image" Target="../media/image44.jpeg"/><Relationship Id="rId9" Type="http://schemas.openxmlformats.org/officeDocument/2006/relationships/image" Target="../media/image48.png"/><Relationship Id="rId1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287000" cy="18288000"/>
            <a:chOff x="0" y="0"/>
            <a:chExt cx="2709333" cy="4816593"/>
          </a:xfrm>
        </p:grpSpPr>
        <p:sp>
          <p:nvSpPr>
            <p:cNvPr id="3" name="Freeform 3"/>
            <p:cNvSpPr/>
            <p:nvPr/>
          </p:nvSpPr>
          <p:spPr>
            <a:xfrm>
              <a:off x="0" y="0"/>
              <a:ext cx="2709333" cy="4816592"/>
            </a:xfrm>
            <a:custGeom>
              <a:avLst/>
              <a:gdLst/>
              <a:ahLst/>
              <a:cxnLst/>
              <a:rect l="l" t="t" r="r" b="b"/>
              <a:pathLst>
                <a:path w="2709333" h="4816592">
                  <a:moveTo>
                    <a:pt x="0" y="0"/>
                  </a:moveTo>
                  <a:lnTo>
                    <a:pt x="2709333" y="0"/>
                  </a:lnTo>
                  <a:lnTo>
                    <a:pt x="2709333" y="4816592"/>
                  </a:lnTo>
                  <a:lnTo>
                    <a:pt x="0" y="4816592"/>
                  </a:lnTo>
                  <a:close/>
                </a:path>
              </a:pathLst>
            </a:custGeom>
            <a:solidFill>
              <a:srgbClr val="000000"/>
            </a:solidFill>
          </p:spPr>
          <p:txBody>
            <a:bodyPr/>
            <a:lstStyle/>
            <a:p>
              <a:endParaRPr lang="en-GB"/>
            </a:p>
          </p:txBody>
        </p:sp>
        <p:sp>
          <p:nvSpPr>
            <p:cNvPr id="4" name="TextBox 4"/>
            <p:cNvSpPr txBox="1"/>
            <p:nvPr/>
          </p:nvSpPr>
          <p:spPr>
            <a:xfrm>
              <a:off x="0" y="9525"/>
              <a:ext cx="2709333" cy="4807068"/>
            </a:xfrm>
            <a:prstGeom prst="rect">
              <a:avLst/>
            </a:prstGeom>
          </p:spPr>
          <p:txBody>
            <a:bodyPr lIns="50800" tIns="50800" rIns="50800" bIns="50800" rtlCol="0" anchor="ctr"/>
            <a:lstStyle/>
            <a:p>
              <a:pPr algn="ctr">
                <a:lnSpc>
                  <a:spcPts val="2807"/>
                </a:lnSpc>
              </a:pPr>
              <a:endParaRPr/>
            </a:p>
          </p:txBody>
        </p:sp>
      </p:grpSp>
      <p:sp>
        <p:nvSpPr>
          <p:cNvPr id="5" name="AutoShape 5"/>
          <p:cNvSpPr/>
          <p:nvPr/>
        </p:nvSpPr>
        <p:spPr>
          <a:xfrm>
            <a:off x="1028700" y="16020227"/>
            <a:ext cx="5102824" cy="0"/>
          </a:xfrm>
          <a:prstGeom prst="line">
            <a:avLst/>
          </a:prstGeom>
          <a:ln w="38100" cap="flat">
            <a:solidFill>
              <a:srgbClr val="FF7918"/>
            </a:solidFill>
            <a:prstDash val="solid"/>
            <a:headEnd type="none" w="sm" len="sm"/>
            <a:tailEnd type="arrow" w="med" len="sm"/>
          </a:ln>
        </p:spPr>
        <p:txBody>
          <a:bodyPr/>
          <a:lstStyle/>
          <a:p>
            <a:endParaRPr lang="en-GB"/>
          </a:p>
        </p:txBody>
      </p:sp>
      <p:sp>
        <p:nvSpPr>
          <p:cNvPr id="6" name="Freeform 6"/>
          <p:cNvSpPr/>
          <p:nvPr/>
        </p:nvSpPr>
        <p:spPr>
          <a:xfrm>
            <a:off x="472259" y="3453765"/>
            <a:ext cx="9366597" cy="5268711"/>
          </a:xfrm>
          <a:custGeom>
            <a:avLst/>
            <a:gdLst/>
            <a:ahLst/>
            <a:cxnLst/>
            <a:rect l="l" t="t" r="r" b="b"/>
            <a:pathLst>
              <a:path w="9366597" h="5268711">
                <a:moveTo>
                  <a:pt x="0" y="0"/>
                </a:moveTo>
                <a:lnTo>
                  <a:pt x="9366597" y="0"/>
                </a:lnTo>
                <a:lnTo>
                  <a:pt x="9366597" y="5268711"/>
                </a:lnTo>
                <a:lnTo>
                  <a:pt x="0" y="5268711"/>
                </a:lnTo>
                <a:lnTo>
                  <a:pt x="0" y="0"/>
                </a:lnTo>
                <a:close/>
              </a:path>
            </a:pathLst>
          </a:custGeom>
          <a:blipFill>
            <a:blip r:embed="rId3"/>
            <a:stretch>
              <a:fillRect/>
            </a:stretch>
          </a:blipFill>
        </p:spPr>
        <p:txBody>
          <a:bodyPr/>
          <a:lstStyle/>
          <a:p>
            <a:endParaRPr lang="en-GB"/>
          </a:p>
        </p:txBody>
      </p:sp>
      <p:sp>
        <p:nvSpPr>
          <p:cNvPr id="7" name="Freeform 7"/>
          <p:cNvSpPr/>
          <p:nvPr/>
        </p:nvSpPr>
        <p:spPr>
          <a:xfrm>
            <a:off x="1552461" y="366617"/>
            <a:ext cx="9041823" cy="3880152"/>
          </a:xfrm>
          <a:custGeom>
            <a:avLst/>
            <a:gdLst/>
            <a:ahLst/>
            <a:cxnLst/>
            <a:rect l="l" t="t" r="r" b="b"/>
            <a:pathLst>
              <a:path w="9041823" h="3880152">
                <a:moveTo>
                  <a:pt x="0" y="0"/>
                </a:moveTo>
                <a:lnTo>
                  <a:pt x="9041823" y="0"/>
                </a:lnTo>
                <a:lnTo>
                  <a:pt x="9041823" y="3880153"/>
                </a:lnTo>
                <a:lnTo>
                  <a:pt x="0" y="3880153"/>
                </a:lnTo>
                <a:lnTo>
                  <a:pt x="0" y="0"/>
                </a:lnTo>
                <a:close/>
              </a:path>
            </a:pathLst>
          </a:custGeom>
          <a:blipFill>
            <a:blip r:embed="rId4"/>
            <a:stretch>
              <a:fillRect/>
            </a:stretch>
          </a:blipFill>
        </p:spPr>
        <p:txBody>
          <a:bodyPr/>
          <a:lstStyle/>
          <a:p>
            <a:endParaRPr lang="en-GB"/>
          </a:p>
        </p:txBody>
      </p:sp>
      <p:sp>
        <p:nvSpPr>
          <p:cNvPr id="8" name="Freeform 8"/>
          <p:cNvSpPr/>
          <p:nvPr/>
        </p:nvSpPr>
        <p:spPr>
          <a:xfrm>
            <a:off x="-154672" y="716365"/>
            <a:ext cx="3104921" cy="2737399"/>
          </a:xfrm>
          <a:custGeom>
            <a:avLst/>
            <a:gdLst/>
            <a:ahLst/>
            <a:cxnLst/>
            <a:rect l="l" t="t" r="r" b="b"/>
            <a:pathLst>
              <a:path w="3104921" h="2737399">
                <a:moveTo>
                  <a:pt x="0" y="0"/>
                </a:moveTo>
                <a:lnTo>
                  <a:pt x="3104921" y="0"/>
                </a:lnTo>
                <a:lnTo>
                  <a:pt x="3104921" y="2737400"/>
                </a:lnTo>
                <a:lnTo>
                  <a:pt x="0" y="2737400"/>
                </a:lnTo>
                <a:lnTo>
                  <a:pt x="0" y="0"/>
                </a:lnTo>
                <a:close/>
              </a:path>
            </a:pathLst>
          </a:custGeom>
          <a:blipFill>
            <a:blip r:embed="rId5"/>
            <a:stretch>
              <a:fillRect b="-29699"/>
            </a:stretch>
          </a:blipFill>
        </p:spPr>
        <p:txBody>
          <a:bodyPr/>
          <a:lstStyle/>
          <a:p>
            <a:endParaRPr lang="en-GB"/>
          </a:p>
        </p:txBody>
      </p:sp>
      <p:grpSp>
        <p:nvGrpSpPr>
          <p:cNvPr id="9" name="Group 9"/>
          <p:cNvGrpSpPr/>
          <p:nvPr/>
        </p:nvGrpSpPr>
        <p:grpSpPr>
          <a:xfrm>
            <a:off x="5830309" y="13222636"/>
            <a:ext cx="3618494" cy="4316255"/>
            <a:chOff x="0" y="0"/>
            <a:chExt cx="4824659" cy="5755007"/>
          </a:xfrm>
        </p:grpSpPr>
        <p:sp>
          <p:nvSpPr>
            <p:cNvPr id="10" name="Freeform 10"/>
            <p:cNvSpPr/>
            <p:nvPr/>
          </p:nvSpPr>
          <p:spPr>
            <a:xfrm>
              <a:off x="0" y="0"/>
              <a:ext cx="1910741" cy="2950952"/>
            </a:xfrm>
            <a:custGeom>
              <a:avLst/>
              <a:gdLst/>
              <a:ahLst/>
              <a:cxnLst/>
              <a:rect l="l" t="t" r="r" b="b"/>
              <a:pathLst>
                <a:path w="1910741" h="2950952">
                  <a:moveTo>
                    <a:pt x="0" y="0"/>
                  </a:moveTo>
                  <a:lnTo>
                    <a:pt x="1910741" y="0"/>
                  </a:lnTo>
                  <a:lnTo>
                    <a:pt x="1910741" y="2950952"/>
                  </a:lnTo>
                  <a:lnTo>
                    <a:pt x="0" y="2950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2502697" y="2950952"/>
              <a:ext cx="2321961" cy="2804055"/>
            </a:xfrm>
            <a:custGeom>
              <a:avLst/>
              <a:gdLst/>
              <a:ahLst/>
              <a:cxnLst/>
              <a:rect l="l" t="t" r="r" b="b"/>
              <a:pathLst>
                <a:path w="2321961" h="2804055">
                  <a:moveTo>
                    <a:pt x="0" y="0"/>
                  </a:moveTo>
                  <a:lnTo>
                    <a:pt x="2321962" y="0"/>
                  </a:lnTo>
                  <a:lnTo>
                    <a:pt x="2321962" y="2804055"/>
                  </a:lnTo>
                  <a:lnTo>
                    <a:pt x="0" y="2804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rot="3412854">
              <a:off x="1071158" y="2148270"/>
              <a:ext cx="2230364" cy="1151679"/>
            </a:xfrm>
            <a:custGeom>
              <a:avLst/>
              <a:gdLst/>
              <a:ahLst/>
              <a:cxnLst/>
              <a:rect l="l" t="t" r="r" b="b"/>
              <a:pathLst>
                <a:path w="2230364" h="1151679">
                  <a:moveTo>
                    <a:pt x="0" y="0"/>
                  </a:moveTo>
                  <a:lnTo>
                    <a:pt x="2230365" y="0"/>
                  </a:lnTo>
                  <a:lnTo>
                    <a:pt x="2230365" y="1151679"/>
                  </a:lnTo>
                  <a:lnTo>
                    <a:pt x="0" y="11516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13" name="TextBox 13"/>
          <p:cNvSpPr txBox="1"/>
          <p:nvPr/>
        </p:nvSpPr>
        <p:spPr>
          <a:xfrm>
            <a:off x="-48242" y="8919279"/>
            <a:ext cx="10383484" cy="3524256"/>
          </a:xfrm>
          <a:prstGeom prst="rect">
            <a:avLst/>
          </a:prstGeom>
        </p:spPr>
        <p:txBody>
          <a:bodyPr lIns="0" tIns="0" rIns="0" bIns="0" rtlCol="0" anchor="t">
            <a:spAutoFit/>
          </a:bodyPr>
          <a:lstStyle/>
          <a:p>
            <a:pPr algn="ctr">
              <a:lnSpc>
                <a:spcPts val="13500"/>
              </a:lnSpc>
            </a:pPr>
            <a:r>
              <a:rPr lang="en-US" sz="13500">
                <a:solidFill>
                  <a:srgbClr val="47D523"/>
                </a:solidFill>
                <a:latin typeface="Gagalin"/>
              </a:rPr>
              <a:t>ENGLISH CAMP</a:t>
            </a:r>
            <a:r>
              <a:rPr lang="en-US" sz="13500">
                <a:solidFill>
                  <a:srgbClr val="FF7918"/>
                </a:solidFill>
                <a:latin typeface="Gagalin"/>
              </a:rPr>
              <a:t> Verona 2024</a:t>
            </a:r>
          </a:p>
        </p:txBody>
      </p:sp>
      <p:grpSp>
        <p:nvGrpSpPr>
          <p:cNvPr id="14" name="Group 14"/>
          <p:cNvGrpSpPr/>
          <p:nvPr/>
        </p:nvGrpSpPr>
        <p:grpSpPr>
          <a:xfrm>
            <a:off x="1368326" y="13222636"/>
            <a:ext cx="3163847" cy="2681360"/>
            <a:chOff x="0" y="0"/>
            <a:chExt cx="4218462" cy="3575147"/>
          </a:xfrm>
        </p:grpSpPr>
        <p:sp>
          <p:nvSpPr>
            <p:cNvPr id="15" name="Freeform 15"/>
            <p:cNvSpPr/>
            <p:nvPr/>
          </p:nvSpPr>
          <p:spPr>
            <a:xfrm>
              <a:off x="0" y="0"/>
              <a:ext cx="4218462" cy="3575147"/>
            </a:xfrm>
            <a:custGeom>
              <a:avLst/>
              <a:gdLst/>
              <a:ahLst/>
              <a:cxnLst/>
              <a:rect l="l" t="t" r="r" b="b"/>
              <a:pathLst>
                <a:path w="4218462" h="3575147">
                  <a:moveTo>
                    <a:pt x="0" y="0"/>
                  </a:moveTo>
                  <a:lnTo>
                    <a:pt x="4218462" y="0"/>
                  </a:lnTo>
                  <a:lnTo>
                    <a:pt x="4218462" y="3575147"/>
                  </a:lnTo>
                  <a:lnTo>
                    <a:pt x="0" y="35751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6" name="Group 16"/>
            <p:cNvGrpSpPr>
              <a:grpSpLocks noChangeAspect="1"/>
            </p:cNvGrpSpPr>
            <p:nvPr/>
          </p:nvGrpSpPr>
          <p:grpSpPr>
            <a:xfrm rot="-263291">
              <a:off x="1417035" y="1451960"/>
              <a:ext cx="491945" cy="491943"/>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a:stretch>
              </a:blipFill>
            </p:spPr>
            <p:txBody>
              <a:bodyPr/>
              <a:lstStyle/>
              <a:p>
                <a:endParaRPr lang="en-GB"/>
              </a:p>
            </p:txBody>
          </p:sp>
        </p:grpSp>
        <p:grpSp>
          <p:nvGrpSpPr>
            <p:cNvPr id="18" name="Group 18"/>
            <p:cNvGrpSpPr>
              <a:grpSpLocks noChangeAspect="1"/>
            </p:cNvGrpSpPr>
            <p:nvPr/>
          </p:nvGrpSpPr>
          <p:grpSpPr>
            <a:xfrm rot="-1278821">
              <a:off x="1965833" y="1139595"/>
              <a:ext cx="506012" cy="506010"/>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a:stretch>
              </a:blipFill>
            </p:spPr>
            <p:txBody>
              <a:bodyPr/>
              <a:lstStyle/>
              <a:p>
                <a:endParaRPr lang="en-GB"/>
              </a:p>
            </p:txBody>
          </p:sp>
        </p:grpSp>
        <p:grpSp>
          <p:nvGrpSpPr>
            <p:cNvPr id="20" name="Group 20"/>
            <p:cNvGrpSpPr>
              <a:grpSpLocks noChangeAspect="1"/>
            </p:cNvGrpSpPr>
            <p:nvPr/>
          </p:nvGrpSpPr>
          <p:grpSpPr>
            <a:xfrm rot="-1404535">
              <a:off x="2531345" y="857024"/>
              <a:ext cx="498352" cy="498350"/>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a:stretch>
              </a:blipFill>
            </p:spPr>
            <p:txBody>
              <a:bodyPr/>
              <a:lstStyle/>
              <a:p>
                <a:endParaRPr lang="en-GB"/>
              </a:p>
            </p:txBody>
          </p:sp>
        </p:grpSp>
      </p:grpSp>
      <p:sp>
        <p:nvSpPr>
          <p:cNvPr id="22" name="TextBox 22"/>
          <p:cNvSpPr txBox="1"/>
          <p:nvPr/>
        </p:nvSpPr>
        <p:spPr>
          <a:xfrm>
            <a:off x="1028700" y="16858869"/>
            <a:ext cx="5214812" cy="41986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p:txBody>
      </p:sp>
      <p:sp>
        <p:nvSpPr>
          <p:cNvPr id="23" name="TextBox 23"/>
          <p:cNvSpPr txBox="1"/>
          <p:nvPr/>
        </p:nvSpPr>
        <p:spPr>
          <a:xfrm>
            <a:off x="980458" y="12288424"/>
            <a:ext cx="8229600" cy="819912"/>
          </a:xfrm>
          <a:prstGeom prst="rect">
            <a:avLst/>
          </a:prstGeom>
        </p:spPr>
        <p:txBody>
          <a:bodyPr lIns="0" tIns="0" rIns="0" bIns="0" rtlCol="0" anchor="t">
            <a:spAutoFit/>
          </a:bodyPr>
          <a:lstStyle/>
          <a:p>
            <a:pPr algn="ctr">
              <a:lnSpc>
                <a:spcPts val="3158"/>
              </a:lnSpc>
              <a:spcBef>
                <a:spcPct val="0"/>
              </a:spcBef>
            </a:pPr>
            <a:r>
              <a:rPr lang="en-US" sz="2699">
                <a:solidFill>
                  <a:srgbClr val="FFFFFF"/>
                </a:solidFill>
                <a:latin typeface="Arimo"/>
              </a:rPr>
              <a:t>Join us for 2 weeks of English speaking, action packet sports, performing arts and physical activities!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l="-9222" r="-9222"/>
            </a:stretch>
          </a:blipFill>
        </p:spPr>
        <p:txBody>
          <a:bodyPr/>
          <a:lstStyle/>
          <a:p>
            <a:endParaRPr lang="en-GB"/>
          </a:p>
        </p:txBody>
      </p:sp>
      <p:grpSp>
        <p:nvGrpSpPr>
          <p:cNvPr id="3" name="Group 3"/>
          <p:cNvGrpSpPr/>
          <p:nvPr/>
        </p:nvGrpSpPr>
        <p:grpSpPr>
          <a:xfrm>
            <a:off x="0" y="3753014"/>
            <a:ext cx="10287000" cy="6612799"/>
            <a:chOff x="0" y="0"/>
            <a:chExt cx="13716000" cy="8817065"/>
          </a:xfrm>
        </p:grpSpPr>
        <p:pic>
          <p:nvPicPr>
            <p:cNvPr id="4" name="Picture 4"/>
            <p:cNvPicPr>
              <a:picLocks noChangeAspect="1"/>
            </p:cNvPicPr>
            <p:nvPr/>
          </p:nvPicPr>
          <p:blipFill>
            <a:blip r:embed="rId3"/>
            <a:srcRect l="6248" r="6248"/>
            <a:stretch>
              <a:fillRect/>
            </a:stretch>
          </p:blipFill>
          <p:spPr>
            <a:xfrm>
              <a:off x="0" y="0"/>
              <a:ext cx="13716000" cy="8817065"/>
            </a:xfrm>
            <a:prstGeom prst="rect">
              <a:avLst/>
            </a:prstGeom>
          </p:spPr>
        </p:pic>
      </p:grpSp>
      <p:sp>
        <p:nvSpPr>
          <p:cNvPr id="5" name="Freeform 5"/>
          <p:cNvSpPr/>
          <p:nvPr/>
        </p:nvSpPr>
        <p:spPr>
          <a:xfrm>
            <a:off x="1028700" y="13563167"/>
            <a:ext cx="915746" cy="915746"/>
          </a:xfrm>
          <a:custGeom>
            <a:avLst/>
            <a:gdLst/>
            <a:ahLst/>
            <a:cxnLst/>
            <a:rect l="l" t="t" r="r" b="b"/>
            <a:pathLst>
              <a:path w="915746" h="915746">
                <a:moveTo>
                  <a:pt x="0" y="0"/>
                </a:moveTo>
                <a:lnTo>
                  <a:pt x="915746" y="0"/>
                </a:lnTo>
                <a:lnTo>
                  <a:pt x="915746" y="915747"/>
                </a:lnTo>
                <a:lnTo>
                  <a:pt x="0" y="9157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1028700" y="12211203"/>
            <a:ext cx="915746" cy="915746"/>
          </a:xfrm>
          <a:custGeom>
            <a:avLst/>
            <a:gdLst/>
            <a:ahLst/>
            <a:cxnLst/>
            <a:rect l="l" t="t" r="r" b="b"/>
            <a:pathLst>
              <a:path w="915746" h="915746">
                <a:moveTo>
                  <a:pt x="0" y="0"/>
                </a:moveTo>
                <a:lnTo>
                  <a:pt x="915746" y="0"/>
                </a:lnTo>
                <a:lnTo>
                  <a:pt x="915746" y="915746"/>
                </a:lnTo>
                <a:lnTo>
                  <a:pt x="0" y="9157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7" name="Group 7"/>
          <p:cNvGrpSpPr/>
          <p:nvPr/>
        </p:nvGrpSpPr>
        <p:grpSpPr>
          <a:xfrm>
            <a:off x="0" y="-19808"/>
            <a:ext cx="1654646" cy="1659663"/>
            <a:chOff x="0" y="0"/>
            <a:chExt cx="2206195" cy="2212883"/>
          </a:xfrm>
        </p:grpSpPr>
        <p:grpSp>
          <p:nvGrpSpPr>
            <p:cNvPr id="8" name="Group 8"/>
            <p:cNvGrpSpPr/>
            <p:nvPr/>
          </p:nvGrpSpPr>
          <p:grpSpPr>
            <a:xfrm>
              <a:off x="0" y="0"/>
              <a:ext cx="2206195" cy="2212883"/>
              <a:chOff x="0" y="0"/>
              <a:chExt cx="435792" cy="437113"/>
            </a:xfrm>
          </p:grpSpPr>
          <p:sp>
            <p:nvSpPr>
              <p:cNvPr id="9" name="Freeform 9"/>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0" name="TextBox 10"/>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1" name="Freeform 11"/>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8"/>
              <a:stretch>
                <a:fillRect/>
              </a:stretch>
            </a:blipFill>
          </p:spPr>
          <p:txBody>
            <a:bodyPr/>
            <a:lstStyle/>
            <a:p>
              <a:endParaRPr lang="en-GB"/>
            </a:p>
          </p:txBody>
        </p:sp>
      </p:grpSp>
      <p:sp>
        <p:nvSpPr>
          <p:cNvPr id="12" name="TextBox 12"/>
          <p:cNvSpPr txBox="1"/>
          <p:nvPr/>
        </p:nvSpPr>
        <p:spPr>
          <a:xfrm>
            <a:off x="2849408" y="1278145"/>
            <a:ext cx="5679582" cy="1435440"/>
          </a:xfrm>
          <a:prstGeom prst="rect">
            <a:avLst/>
          </a:prstGeom>
        </p:spPr>
        <p:txBody>
          <a:bodyPr lIns="0" tIns="0" rIns="0" bIns="0" rtlCol="0" anchor="t">
            <a:spAutoFit/>
          </a:bodyPr>
          <a:lstStyle/>
          <a:p>
            <a:pPr>
              <a:lnSpc>
                <a:spcPts val="11237"/>
              </a:lnSpc>
            </a:pPr>
            <a:r>
              <a:rPr lang="en-US" sz="10033">
                <a:solidFill>
                  <a:srgbClr val="000000"/>
                </a:solidFill>
                <a:latin typeface="Anton"/>
              </a:rPr>
              <a:t>Contact Us</a:t>
            </a:r>
          </a:p>
        </p:txBody>
      </p:sp>
      <p:sp>
        <p:nvSpPr>
          <p:cNvPr id="13" name="TextBox 13"/>
          <p:cNvSpPr txBox="1"/>
          <p:nvPr/>
        </p:nvSpPr>
        <p:spPr>
          <a:xfrm>
            <a:off x="2429050" y="12428254"/>
            <a:ext cx="3616404" cy="502031"/>
          </a:xfrm>
          <a:prstGeom prst="rect">
            <a:avLst/>
          </a:prstGeom>
        </p:spPr>
        <p:txBody>
          <a:bodyPr lIns="0" tIns="0" rIns="0" bIns="0" rtlCol="0" anchor="t">
            <a:spAutoFit/>
          </a:bodyPr>
          <a:lstStyle/>
          <a:p>
            <a:pPr marL="0" lvl="0" indent="0">
              <a:lnSpc>
                <a:spcPts val="3712"/>
              </a:lnSpc>
              <a:spcBef>
                <a:spcPct val="0"/>
              </a:spcBef>
            </a:pPr>
            <a:r>
              <a:rPr lang="en-US" sz="3200">
                <a:solidFill>
                  <a:srgbClr val="000000"/>
                </a:solidFill>
                <a:latin typeface="Arimo"/>
              </a:rPr>
              <a:t>+44 116 279 5099</a:t>
            </a:r>
          </a:p>
        </p:txBody>
      </p:sp>
      <p:sp>
        <p:nvSpPr>
          <p:cNvPr id="14" name="TextBox 14"/>
          <p:cNvSpPr txBox="1"/>
          <p:nvPr/>
        </p:nvSpPr>
        <p:spPr>
          <a:xfrm>
            <a:off x="2429050" y="13780219"/>
            <a:ext cx="5743240" cy="502031"/>
          </a:xfrm>
          <a:prstGeom prst="rect">
            <a:avLst/>
          </a:prstGeom>
        </p:spPr>
        <p:txBody>
          <a:bodyPr lIns="0" tIns="0" rIns="0" bIns="0" rtlCol="0" anchor="t">
            <a:spAutoFit/>
          </a:bodyPr>
          <a:lstStyle/>
          <a:p>
            <a:pPr marL="0" lvl="0" indent="0">
              <a:lnSpc>
                <a:spcPts val="3712"/>
              </a:lnSpc>
              <a:spcBef>
                <a:spcPct val="0"/>
              </a:spcBef>
            </a:pPr>
            <a:r>
              <a:rPr lang="en-US" sz="3200">
                <a:solidFill>
                  <a:srgbClr val="000000"/>
                </a:solidFill>
                <a:latin typeface="Arimo"/>
              </a:rPr>
              <a:t>Bookings@clubszone.co.uk</a:t>
            </a:r>
          </a:p>
        </p:txBody>
      </p:sp>
      <p:sp>
        <p:nvSpPr>
          <p:cNvPr id="15" name="TextBox 15"/>
          <p:cNvSpPr txBox="1"/>
          <p:nvPr/>
        </p:nvSpPr>
        <p:spPr>
          <a:xfrm>
            <a:off x="2429050" y="15526527"/>
            <a:ext cx="5743240" cy="502031"/>
          </a:xfrm>
          <a:prstGeom prst="rect">
            <a:avLst/>
          </a:prstGeom>
        </p:spPr>
        <p:txBody>
          <a:bodyPr lIns="0" tIns="0" rIns="0" bIns="0" rtlCol="0" anchor="t">
            <a:spAutoFit/>
          </a:bodyPr>
          <a:lstStyle/>
          <a:p>
            <a:pPr marL="0" lvl="0" indent="0">
              <a:lnSpc>
                <a:spcPts val="3712"/>
              </a:lnSpc>
              <a:spcBef>
                <a:spcPct val="0"/>
              </a:spcBef>
            </a:pPr>
            <a:r>
              <a:rPr lang="en-US" sz="3200" u="sng">
                <a:solidFill>
                  <a:srgbClr val="000000"/>
                </a:solidFill>
                <a:latin typeface="Arimo"/>
                <a:hlinkClick r:id="rId9" tooltip="https://www.clubszone.co.uk/verona"/>
              </a:rPr>
              <a:t>www.clubszone.co.uk/verona</a:t>
            </a:r>
          </a:p>
        </p:txBody>
      </p:sp>
      <p:sp>
        <p:nvSpPr>
          <p:cNvPr id="16" name="Freeform 16"/>
          <p:cNvSpPr/>
          <p:nvPr/>
        </p:nvSpPr>
        <p:spPr>
          <a:xfrm>
            <a:off x="1033313" y="15228012"/>
            <a:ext cx="911134" cy="911134"/>
          </a:xfrm>
          <a:custGeom>
            <a:avLst/>
            <a:gdLst/>
            <a:ahLst/>
            <a:cxnLst/>
            <a:rect l="l" t="t" r="r" b="b"/>
            <a:pathLst>
              <a:path w="911134" h="911134">
                <a:moveTo>
                  <a:pt x="0" y="0"/>
                </a:moveTo>
                <a:lnTo>
                  <a:pt x="911133" y="0"/>
                </a:lnTo>
                <a:lnTo>
                  <a:pt x="911133" y="911133"/>
                </a:lnTo>
                <a:lnTo>
                  <a:pt x="0" y="9111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9999"/>
            </a:blip>
            <a:stretch>
              <a:fillRect l="-9222" r="-9222"/>
            </a:stretch>
          </a:blipFill>
        </p:spPr>
        <p:txBody>
          <a:bodyPr/>
          <a:lstStyle/>
          <a:p>
            <a:endParaRPr lang="en-GB"/>
          </a:p>
        </p:txBody>
      </p:sp>
      <p:grpSp>
        <p:nvGrpSpPr>
          <p:cNvPr id="3" name="Group 3"/>
          <p:cNvGrpSpPr/>
          <p:nvPr/>
        </p:nvGrpSpPr>
        <p:grpSpPr>
          <a:xfrm>
            <a:off x="0" y="1674970"/>
            <a:ext cx="10287000" cy="7469030"/>
            <a:chOff x="0" y="0"/>
            <a:chExt cx="13716000" cy="9958707"/>
          </a:xfrm>
        </p:grpSpPr>
        <p:pic>
          <p:nvPicPr>
            <p:cNvPr id="4" name="Picture 4"/>
            <p:cNvPicPr>
              <a:picLocks noChangeAspect="1"/>
            </p:cNvPicPr>
            <p:nvPr/>
          </p:nvPicPr>
          <p:blipFill>
            <a:blip r:embed="rId3"/>
            <a:srcRect l="11263" r="11263"/>
            <a:stretch>
              <a:fillRect/>
            </a:stretch>
          </p:blipFill>
          <p:spPr>
            <a:xfrm>
              <a:off x="0" y="0"/>
              <a:ext cx="13716000" cy="9958707"/>
            </a:xfrm>
            <a:prstGeom prst="rect">
              <a:avLst/>
            </a:prstGeom>
          </p:spPr>
        </p:pic>
      </p:grpSp>
      <p:sp>
        <p:nvSpPr>
          <p:cNvPr id="5" name="AutoShape 5"/>
          <p:cNvSpPr/>
          <p:nvPr/>
        </p:nvSpPr>
        <p:spPr>
          <a:xfrm>
            <a:off x="1028700" y="16020227"/>
            <a:ext cx="5102824" cy="0"/>
          </a:xfrm>
          <a:prstGeom prst="line">
            <a:avLst/>
          </a:prstGeom>
          <a:ln w="38100" cap="flat">
            <a:solidFill>
              <a:srgbClr val="FF7918"/>
            </a:solidFill>
            <a:prstDash val="solid"/>
            <a:headEnd type="none" w="sm" len="sm"/>
            <a:tailEnd type="arrow" w="med" len="sm"/>
          </a:ln>
        </p:spPr>
        <p:txBody>
          <a:bodyPr/>
          <a:lstStyle/>
          <a:p>
            <a:endParaRPr lang="en-GB"/>
          </a:p>
        </p:txBody>
      </p:sp>
      <p:sp>
        <p:nvSpPr>
          <p:cNvPr id="6" name="Freeform 6"/>
          <p:cNvSpPr/>
          <p:nvPr/>
        </p:nvSpPr>
        <p:spPr>
          <a:xfrm>
            <a:off x="-2064520" y="11880557"/>
            <a:ext cx="6629702" cy="3729207"/>
          </a:xfrm>
          <a:custGeom>
            <a:avLst/>
            <a:gdLst/>
            <a:ahLst/>
            <a:cxnLst/>
            <a:rect l="l" t="t" r="r" b="b"/>
            <a:pathLst>
              <a:path w="6629702" h="3729207">
                <a:moveTo>
                  <a:pt x="0" y="0"/>
                </a:moveTo>
                <a:lnTo>
                  <a:pt x="6629702" y="0"/>
                </a:lnTo>
                <a:lnTo>
                  <a:pt x="6629702" y="3729208"/>
                </a:lnTo>
                <a:lnTo>
                  <a:pt x="0" y="3729208"/>
                </a:lnTo>
                <a:lnTo>
                  <a:pt x="0" y="0"/>
                </a:lnTo>
                <a:close/>
              </a:path>
            </a:pathLst>
          </a:custGeom>
          <a:blipFill>
            <a:blip r:embed="rId4"/>
            <a:stretch>
              <a:fillRect/>
            </a:stretch>
          </a:blipFill>
        </p:spPr>
        <p:txBody>
          <a:bodyPr/>
          <a:lstStyle/>
          <a:p>
            <a:endParaRPr lang="en-GB"/>
          </a:p>
        </p:txBody>
      </p:sp>
      <p:sp>
        <p:nvSpPr>
          <p:cNvPr id="7" name="Freeform 7"/>
          <p:cNvSpPr/>
          <p:nvPr/>
        </p:nvSpPr>
        <p:spPr>
          <a:xfrm>
            <a:off x="3022794" y="11368353"/>
            <a:ext cx="4241412" cy="4241412"/>
          </a:xfrm>
          <a:custGeom>
            <a:avLst/>
            <a:gdLst/>
            <a:ahLst/>
            <a:cxnLst/>
            <a:rect l="l" t="t" r="r" b="b"/>
            <a:pathLst>
              <a:path w="4241412" h="4241412">
                <a:moveTo>
                  <a:pt x="0" y="0"/>
                </a:moveTo>
                <a:lnTo>
                  <a:pt x="4241412" y="0"/>
                </a:lnTo>
                <a:lnTo>
                  <a:pt x="4241412" y="4241412"/>
                </a:lnTo>
                <a:lnTo>
                  <a:pt x="0" y="4241412"/>
                </a:lnTo>
                <a:lnTo>
                  <a:pt x="0" y="0"/>
                </a:lnTo>
                <a:close/>
              </a:path>
            </a:pathLst>
          </a:custGeom>
          <a:blipFill>
            <a:blip r:embed="rId5"/>
            <a:stretch>
              <a:fillRect/>
            </a:stretch>
          </a:blipFill>
        </p:spPr>
        <p:txBody>
          <a:bodyPr/>
          <a:lstStyle/>
          <a:p>
            <a:endParaRPr lang="en-GB"/>
          </a:p>
        </p:txBody>
      </p:sp>
      <p:sp>
        <p:nvSpPr>
          <p:cNvPr id="8" name="Freeform 8"/>
          <p:cNvSpPr/>
          <p:nvPr/>
        </p:nvSpPr>
        <p:spPr>
          <a:xfrm>
            <a:off x="6045588" y="11368353"/>
            <a:ext cx="4241412" cy="4241412"/>
          </a:xfrm>
          <a:custGeom>
            <a:avLst/>
            <a:gdLst/>
            <a:ahLst/>
            <a:cxnLst/>
            <a:rect l="l" t="t" r="r" b="b"/>
            <a:pathLst>
              <a:path w="4241412" h="4241412">
                <a:moveTo>
                  <a:pt x="0" y="0"/>
                </a:moveTo>
                <a:lnTo>
                  <a:pt x="4241412" y="0"/>
                </a:lnTo>
                <a:lnTo>
                  <a:pt x="4241412" y="4241412"/>
                </a:lnTo>
                <a:lnTo>
                  <a:pt x="0" y="4241412"/>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0" y="8106023"/>
            <a:ext cx="10287000" cy="3755484"/>
            <a:chOff x="0" y="0"/>
            <a:chExt cx="2709333" cy="989099"/>
          </a:xfrm>
        </p:grpSpPr>
        <p:sp>
          <p:nvSpPr>
            <p:cNvPr id="10" name="Freeform 10"/>
            <p:cNvSpPr/>
            <p:nvPr/>
          </p:nvSpPr>
          <p:spPr>
            <a:xfrm>
              <a:off x="0" y="0"/>
              <a:ext cx="2709333" cy="989099"/>
            </a:xfrm>
            <a:custGeom>
              <a:avLst/>
              <a:gdLst/>
              <a:ahLst/>
              <a:cxnLst/>
              <a:rect l="l" t="t" r="r" b="b"/>
              <a:pathLst>
                <a:path w="2709333" h="989099">
                  <a:moveTo>
                    <a:pt x="0" y="0"/>
                  </a:moveTo>
                  <a:lnTo>
                    <a:pt x="2709333" y="0"/>
                  </a:lnTo>
                  <a:lnTo>
                    <a:pt x="2709333" y="989099"/>
                  </a:lnTo>
                  <a:lnTo>
                    <a:pt x="0" y="989099"/>
                  </a:lnTo>
                  <a:close/>
                </a:path>
              </a:pathLst>
            </a:custGeom>
            <a:solidFill>
              <a:srgbClr val="FF7918"/>
            </a:solidFill>
          </p:spPr>
          <p:txBody>
            <a:bodyPr/>
            <a:lstStyle/>
            <a:p>
              <a:endParaRPr lang="en-GB"/>
            </a:p>
          </p:txBody>
        </p:sp>
        <p:sp>
          <p:nvSpPr>
            <p:cNvPr id="11" name="TextBox 11"/>
            <p:cNvSpPr txBox="1"/>
            <p:nvPr/>
          </p:nvSpPr>
          <p:spPr>
            <a:xfrm>
              <a:off x="0" y="9525"/>
              <a:ext cx="2709333" cy="979574"/>
            </a:xfrm>
            <a:prstGeom prst="rect">
              <a:avLst/>
            </a:prstGeom>
          </p:spPr>
          <p:txBody>
            <a:bodyPr lIns="50800" tIns="50800" rIns="50800" bIns="50800" rtlCol="0" anchor="ctr"/>
            <a:lstStyle/>
            <a:p>
              <a:pPr algn="ctr">
                <a:lnSpc>
                  <a:spcPts val="2807"/>
                </a:lnSpc>
              </a:pPr>
              <a:endParaRPr/>
            </a:p>
          </p:txBody>
        </p:sp>
      </p:grpSp>
      <p:grpSp>
        <p:nvGrpSpPr>
          <p:cNvPr id="12" name="Group 12"/>
          <p:cNvGrpSpPr/>
          <p:nvPr/>
        </p:nvGrpSpPr>
        <p:grpSpPr>
          <a:xfrm>
            <a:off x="0" y="0"/>
            <a:ext cx="1654646" cy="1659663"/>
            <a:chOff x="0" y="0"/>
            <a:chExt cx="2206195" cy="2212883"/>
          </a:xfrm>
        </p:grpSpPr>
        <p:grpSp>
          <p:nvGrpSpPr>
            <p:cNvPr id="13" name="Group 13"/>
            <p:cNvGrpSpPr/>
            <p:nvPr/>
          </p:nvGrpSpPr>
          <p:grpSpPr>
            <a:xfrm>
              <a:off x="0" y="0"/>
              <a:ext cx="2206195" cy="2212883"/>
              <a:chOff x="0" y="0"/>
              <a:chExt cx="435792" cy="437113"/>
            </a:xfrm>
          </p:grpSpPr>
          <p:sp>
            <p:nvSpPr>
              <p:cNvPr id="14" name="Freeform 14"/>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000000"/>
              </a:solidFill>
            </p:spPr>
            <p:txBody>
              <a:bodyPr/>
              <a:lstStyle/>
              <a:p>
                <a:endParaRPr lang="en-GB"/>
              </a:p>
            </p:txBody>
          </p:sp>
          <p:sp>
            <p:nvSpPr>
              <p:cNvPr id="15" name="TextBox 15"/>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6" name="Freeform 16"/>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7"/>
              <a:stretch>
                <a:fillRect/>
              </a:stretch>
            </a:blipFill>
          </p:spPr>
          <p:txBody>
            <a:bodyPr/>
            <a:lstStyle/>
            <a:p>
              <a:endParaRPr lang="en-GB"/>
            </a:p>
          </p:txBody>
        </p:sp>
      </p:grpSp>
      <p:sp>
        <p:nvSpPr>
          <p:cNvPr id="17" name="TextBox 17"/>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000000"/>
                </a:solidFill>
                <a:latin typeface="Arimo"/>
              </a:rPr>
              <a:t>www.clubszone.co.uk/verona</a:t>
            </a:r>
          </a:p>
          <a:p>
            <a:pPr>
              <a:lnSpc>
                <a:spcPts val="3158"/>
              </a:lnSpc>
            </a:pPr>
            <a:endParaRPr lang="en-US" sz="2699">
              <a:solidFill>
                <a:srgbClr val="000000"/>
              </a:solidFill>
              <a:latin typeface="Arimo"/>
            </a:endParaRPr>
          </a:p>
        </p:txBody>
      </p:sp>
      <p:sp>
        <p:nvSpPr>
          <p:cNvPr id="18" name="TextBox 18"/>
          <p:cNvSpPr txBox="1"/>
          <p:nvPr/>
        </p:nvSpPr>
        <p:spPr>
          <a:xfrm>
            <a:off x="1804176" y="437887"/>
            <a:ext cx="8482824" cy="1002963"/>
          </a:xfrm>
          <a:prstGeom prst="rect">
            <a:avLst/>
          </a:prstGeom>
        </p:spPr>
        <p:txBody>
          <a:bodyPr lIns="0" tIns="0" rIns="0" bIns="0" rtlCol="0" anchor="t">
            <a:spAutoFit/>
          </a:bodyPr>
          <a:lstStyle/>
          <a:p>
            <a:pPr>
              <a:lnSpc>
                <a:spcPts val="7337"/>
              </a:lnSpc>
            </a:pPr>
            <a:r>
              <a:rPr lang="en-US" sz="8062">
                <a:solidFill>
                  <a:srgbClr val="000000"/>
                </a:solidFill>
                <a:latin typeface="Anton"/>
              </a:rPr>
              <a:t>Who are Clubszone?</a:t>
            </a:r>
          </a:p>
        </p:txBody>
      </p:sp>
      <p:sp>
        <p:nvSpPr>
          <p:cNvPr id="19" name="TextBox 19"/>
          <p:cNvSpPr txBox="1"/>
          <p:nvPr/>
        </p:nvSpPr>
        <p:spPr>
          <a:xfrm>
            <a:off x="514350" y="8302984"/>
            <a:ext cx="9258300" cy="3352038"/>
          </a:xfrm>
          <a:prstGeom prst="rect">
            <a:avLst/>
          </a:prstGeom>
        </p:spPr>
        <p:txBody>
          <a:bodyPr lIns="0" tIns="0" rIns="0" bIns="0" rtlCol="0" anchor="t">
            <a:spAutoFit/>
          </a:bodyPr>
          <a:lstStyle/>
          <a:p>
            <a:pPr>
              <a:lnSpc>
                <a:spcPts val="2690"/>
              </a:lnSpc>
            </a:pPr>
            <a:r>
              <a:rPr lang="en-US" sz="2299">
                <a:solidFill>
                  <a:srgbClr val="000000"/>
                </a:solidFill>
                <a:latin typeface="Arimo"/>
              </a:rPr>
              <a:t>Clubszone is an established children’s activity provider within the Midlands, England with over 15 years of experience. Our holiday clubs cover a variety of fun and engaging activities including sports, performing arts and arts and crafts. We offer fantastic value for money and treat customer service as the top priority when it comes to delivering our provision for both our parents and children. </a:t>
            </a:r>
          </a:p>
          <a:p>
            <a:pPr>
              <a:lnSpc>
                <a:spcPts val="2690"/>
              </a:lnSpc>
            </a:pPr>
            <a:r>
              <a:rPr lang="en-US" sz="2299">
                <a:solidFill>
                  <a:srgbClr val="000000"/>
                </a:solidFill>
                <a:latin typeface="Arimo"/>
              </a:rPr>
              <a:t>Our camps are fully inclusive to all children of any ability and backgrounds. The camp is designed to have fun and enjoy new activities that they wouldn’t normally have the opportunity to take part 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16020227"/>
            <a:ext cx="5102824" cy="0"/>
          </a:xfrm>
          <a:prstGeom prst="line">
            <a:avLst/>
          </a:prstGeom>
          <a:ln w="38100" cap="flat">
            <a:solidFill>
              <a:srgbClr val="FF7918"/>
            </a:solidFill>
            <a:prstDash val="solid"/>
            <a:headEnd type="none" w="sm" len="sm"/>
            <a:tailEnd type="arrow" w="med" len="sm"/>
          </a:ln>
        </p:spPr>
        <p:txBody>
          <a:bodyPr/>
          <a:lstStyle/>
          <a:p>
            <a:endParaRPr lang="en-GB"/>
          </a:p>
        </p:txBody>
      </p:sp>
      <p:grpSp>
        <p:nvGrpSpPr>
          <p:cNvPr id="3" name="Group 3"/>
          <p:cNvGrpSpPr/>
          <p:nvPr/>
        </p:nvGrpSpPr>
        <p:grpSpPr>
          <a:xfrm>
            <a:off x="5143500" y="44361"/>
            <a:ext cx="5143500" cy="10494829"/>
            <a:chOff x="0" y="0"/>
            <a:chExt cx="6858000" cy="13993105"/>
          </a:xfrm>
        </p:grpSpPr>
        <p:pic>
          <p:nvPicPr>
            <p:cNvPr id="4" name="Picture 4"/>
            <p:cNvPicPr>
              <a:picLocks noChangeAspect="1"/>
            </p:cNvPicPr>
            <p:nvPr/>
          </p:nvPicPr>
          <p:blipFill>
            <a:blip r:embed="rId2"/>
            <a:srcRect l="25495" r="25495"/>
            <a:stretch>
              <a:fillRect/>
            </a:stretch>
          </p:blipFill>
          <p:spPr>
            <a:xfrm>
              <a:off x="0" y="0"/>
              <a:ext cx="6858000" cy="13993105"/>
            </a:xfrm>
            <a:prstGeom prst="rect">
              <a:avLst/>
            </a:prstGeom>
          </p:spPr>
        </p:pic>
      </p:grpSp>
      <p:grpSp>
        <p:nvGrpSpPr>
          <p:cNvPr id="5" name="Group 5"/>
          <p:cNvGrpSpPr/>
          <p:nvPr/>
        </p:nvGrpSpPr>
        <p:grpSpPr>
          <a:xfrm>
            <a:off x="0" y="0"/>
            <a:ext cx="5284587" cy="10539189"/>
            <a:chOff x="0" y="0"/>
            <a:chExt cx="1391825" cy="2775754"/>
          </a:xfrm>
        </p:grpSpPr>
        <p:sp>
          <p:nvSpPr>
            <p:cNvPr id="6" name="Freeform 6"/>
            <p:cNvSpPr/>
            <p:nvPr/>
          </p:nvSpPr>
          <p:spPr>
            <a:xfrm>
              <a:off x="0" y="0"/>
              <a:ext cx="1391825" cy="2775754"/>
            </a:xfrm>
            <a:custGeom>
              <a:avLst/>
              <a:gdLst/>
              <a:ahLst/>
              <a:cxnLst/>
              <a:rect l="l" t="t" r="r" b="b"/>
              <a:pathLst>
                <a:path w="1391825" h="2775754">
                  <a:moveTo>
                    <a:pt x="0" y="0"/>
                  </a:moveTo>
                  <a:lnTo>
                    <a:pt x="1391825" y="0"/>
                  </a:lnTo>
                  <a:lnTo>
                    <a:pt x="1391825" y="2775754"/>
                  </a:lnTo>
                  <a:lnTo>
                    <a:pt x="0" y="2775754"/>
                  </a:lnTo>
                  <a:close/>
                </a:path>
              </a:pathLst>
            </a:custGeom>
            <a:solidFill>
              <a:srgbClr val="FF7918"/>
            </a:solidFill>
          </p:spPr>
          <p:txBody>
            <a:bodyPr/>
            <a:lstStyle/>
            <a:p>
              <a:endParaRPr lang="en-GB"/>
            </a:p>
          </p:txBody>
        </p:sp>
        <p:sp>
          <p:nvSpPr>
            <p:cNvPr id="7" name="TextBox 7"/>
            <p:cNvSpPr txBox="1"/>
            <p:nvPr/>
          </p:nvSpPr>
          <p:spPr>
            <a:xfrm>
              <a:off x="0" y="9525"/>
              <a:ext cx="1391825" cy="2766229"/>
            </a:xfrm>
            <a:prstGeom prst="rect">
              <a:avLst/>
            </a:prstGeom>
          </p:spPr>
          <p:txBody>
            <a:bodyPr lIns="50800" tIns="50800" rIns="50800" bIns="50800" rtlCol="0" anchor="ctr"/>
            <a:lstStyle/>
            <a:p>
              <a:pPr algn="ctr">
                <a:lnSpc>
                  <a:spcPts val="2807"/>
                </a:lnSpc>
              </a:pPr>
              <a:r>
                <a:rPr lang="en-US" sz="2399" spc="297">
                  <a:solidFill>
                    <a:srgbClr val="C6BEBA"/>
                  </a:solidFill>
                  <a:latin typeface="Montserrat Semi-Bold"/>
                </a:rPr>
                <a:t> </a:t>
              </a:r>
            </a:p>
          </p:txBody>
        </p:sp>
      </p:grpSp>
      <p:grpSp>
        <p:nvGrpSpPr>
          <p:cNvPr id="8" name="Group 8"/>
          <p:cNvGrpSpPr/>
          <p:nvPr/>
        </p:nvGrpSpPr>
        <p:grpSpPr>
          <a:xfrm>
            <a:off x="0" y="0"/>
            <a:ext cx="1654646" cy="1659663"/>
            <a:chOff x="0" y="0"/>
            <a:chExt cx="2206195" cy="2212883"/>
          </a:xfrm>
        </p:grpSpPr>
        <p:grpSp>
          <p:nvGrpSpPr>
            <p:cNvPr id="9" name="Group 9"/>
            <p:cNvGrpSpPr/>
            <p:nvPr/>
          </p:nvGrpSpPr>
          <p:grpSpPr>
            <a:xfrm>
              <a:off x="0" y="0"/>
              <a:ext cx="2206195" cy="2212883"/>
              <a:chOff x="0" y="0"/>
              <a:chExt cx="435792" cy="437113"/>
            </a:xfrm>
          </p:grpSpPr>
          <p:sp>
            <p:nvSpPr>
              <p:cNvPr id="10" name="Freeform 10"/>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000000"/>
              </a:solidFill>
            </p:spPr>
            <p:txBody>
              <a:bodyPr/>
              <a:lstStyle/>
              <a:p>
                <a:endParaRPr lang="en-GB"/>
              </a:p>
            </p:txBody>
          </p:sp>
          <p:sp>
            <p:nvSpPr>
              <p:cNvPr id="11" name="TextBox 11"/>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2" name="Freeform 12"/>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3"/>
              <a:stretch>
                <a:fillRect/>
              </a:stretch>
            </a:blipFill>
          </p:spPr>
          <p:txBody>
            <a:bodyPr/>
            <a:lstStyle/>
            <a:p>
              <a:endParaRPr lang="en-GB"/>
            </a:p>
          </p:txBody>
        </p:sp>
      </p:grpSp>
      <p:sp>
        <p:nvSpPr>
          <p:cNvPr id="13" name="Freeform 13"/>
          <p:cNvSpPr/>
          <p:nvPr/>
        </p:nvSpPr>
        <p:spPr>
          <a:xfrm>
            <a:off x="0" y="10539189"/>
            <a:ext cx="10287000" cy="3935198"/>
          </a:xfrm>
          <a:custGeom>
            <a:avLst/>
            <a:gdLst/>
            <a:ahLst/>
            <a:cxnLst/>
            <a:rect l="l" t="t" r="r" b="b"/>
            <a:pathLst>
              <a:path w="10287000" h="3935198">
                <a:moveTo>
                  <a:pt x="0" y="0"/>
                </a:moveTo>
                <a:lnTo>
                  <a:pt x="10287000" y="0"/>
                </a:lnTo>
                <a:lnTo>
                  <a:pt x="10287000" y="3935198"/>
                </a:lnTo>
                <a:lnTo>
                  <a:pt x="0" y="3935198"/>
                </a:lnTo>
                <a:lnTo>
                  <a:pt x="0" y="0"/>
                </a:lnTo>
                <a:close/>
              </a:path>
            </a:pathLst>
          </a:custGeom>
          <a:blipFill>
            <a:blip r:embed="rId4"/>
            <a:stretch>
              <a:fillRect t="-47043"/>
            </a:stretch>
          </a:blipFill>
        </p:spPr>
        <p:txBody>
          <a:bodyPr/>
          <a:lstStyle/>
          <a:p>
            <a:endParaRPr lang="en-GB"/>
          </a:p>
        </p:txBody>
      </p:sp>
      <p:sp>
        <p:nvSpPr>
          <p:cNvPr id="14" name="TextBox 14"/>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000000"/>
                </a:solidFill>
                <a:latin typeface="Arimo"/>
              </a:rPr>
              <a:t>www.clubszone.co.uk/verona</a:t>
            </a:r>
          </a:p>
          <a:p>
            <a:pPr>
              <a:lnSpc>
                <a:spcPts val="3158"/>
              </a:lnSpc>
            </a:pPr>
            <a:endParaRPr lang="en-US" sz="2699">
              <a:solidFill>
                <a:srgbClr val="000000"/>
              </a:solidFill>
              <a:latin typeface="Arimo"/>
            </a:endParaRPr>
          </a:p>
        </p:txBody>
      </p:sp>
      <p:sp>
        <p:nvSpPr>
          <p:cNvPr id="15" name="TextBox 15"/>
          <p:cNvSpPr txBox="1"/>
          <p:nvPr/>
        </p:nvSpPr>
        <p:spPr>
          <a:xfrm>
            <a:off x="1931260" y="215811"/>
            <a:ext cx="4080363" cy="2280919"/>
          </a:xfrm>
          <a:prstGeom prst="rect">
            <a:avLst/>
          </a:prstGeom>
        </p:spPr>
        <p:txBody>
          <a:bodyPr lIns="0" tIns="0" rIns="0" bIns="0" rtlCol="0" anchor="t">
            <a:spAutoFit/>
          </a:bodyPr>
          <a:lstStyle/>
          <a:p>
            <a:pPr>
              <a:lnSpc>
                <a:spcPts val="8799"/>
              </a:lnSpc>
            </a:pPr>
            <a:r>
              <a:rPr lang="en-US" sz="8799">
                <a:solidFill>
                  <a:srgbClr val="000000"/>
                </a:solidFill>
                <a:latin typeface="Anton"/>
              </a:rPr>
              <a:t>Verona 2023</a:t>
            </a:r>
          </a:p>
        </p:txBody>
      </p:sp>
      <p:sp>
        <p:nvSpPr>
          <p:cNvPr id="16" name="TextBox 16"/>
          <p:cNvSpPr txBox="1"/>
          <p:nvPr/>
        </p:nvSpPr>
        <p:spPr>
          <a:xfrm>
            <a:off x="158723" y="2779969"/>
            <a:ext cx="4967141" cy="7466457"/>
          </a:xfrm>
          <a:prstGeom prst="rect">
            <a:avLst/>
          </a:prstGeom>
        </p:spPr>
        <p:txBody>
          <a:bodyPr lIns="0" tIns="0" rIns="0" bIns="0" rtlCol="0" anchor="t">
            <a:spAutoFit/>
          </a:bodyPr>
          <a:lstStyle/>
          <a:p>
            <a:pPr algn="just">
              <a:lnSpc>
                <a:spcPts val="2573"/>
              </a:lnSpc>
            </a:pPr>
            <a:r>
              <a:rPr lang="en-US" sz="2199">
                <a:solidFill>
                  <a:srgbClr val="000000"/>
                </a:solidFill>
                <a:latin typeface="Arimo"/>
              </a:rPr>
              <a:t>Last year was our first holiday camp in the beautiful Verona! We had an amazing 2 weeks of fun in the sun with over 20 children. Two different cultures were shared between the staff and the kids with many parents giving feedback that their childs English had improved in both speaking and listening. </a:t>
            </a:r>
          </a:p>
          <a:p>
            <a:pPr algn="just">
              <a:lnSpc>
                <a:spcPts val="2573"/>
              </a:lnSpc>
            </a:pPr>
            <a:endParaRPr lang="en-US" sz="2199">
              <a:solidFill>
                <a:srgbClr val="000000"/>
              </a:solidFill>
              <a:latin typeface="Arimo"/>
            </a:endParaRPr>
          </a:p>
          <a:p>
            <a:pPr algn="just">
              <a:lnSpc>
                <a:spcPts val="2573"/>
              </a:lnSpc>
            </a:pPr>
            <a:r>
              <a:rPr lang="en-US" sz="2199">
                <a:solidFill>
                  <a:srgbClr val="000000"/>
                </a:solidFill>
                <a:latin typeface="Arimo"/>
              </a:rPr>
              <a:t>The children participated in a wide variety of activities and games, many of which they had never heard of or taken part in. All activites were presented and explained in English by our coaches to help assist the learning of the English language. Next year we would like to give more children this oppurtunity to learn, grow and develop in a fun and engaging environment. </a:t>
            </a:r>
          </a:p>
          <a:p>
            <a:pPr algn="just">
              <a:lnSpc>
                <a:spcPts val="2573"/>
              </a:lnSpc>
            </a:pPr>
            <a:endParaRPr lang="en-US" sz="2199">
              <a:solidFill>
                <a:srgbClr val="000000"/>
              </a:solidFill>
              <a:latin typeface="Arimo"/>
            </a:endParaRPr>
          </a:p>
          <a:p>
            <a:pPr algn="just">
              <a:lnSpc>
                <a:spcPts val="2573"/>
              </a:lnSpc>
            </a:pPr>
            <a:r>
              <a:rPr lang="en-US" sz="2199">
                <a:solidFill>
                  <a:srgbClr val="000000"/>
                </a:solidFill>
                <a:latin typeface="Arimo"/>
              </a:rPr>
              <a:t>We hope that the children’s experiences have made memories that will last a lifetime!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l="-9222" r="-9222"/>
            </a:stretch>
          </a:blipFill>
        </p:spPr>
        <p:txBody>
          <a:bodyPr/>
          <a:lstStyle/>
          <a:p>
            <a:endParaRPr lang="en-GB"/>
          </a:p>
        </p:txBody>
      </p:sp>
      <p:sp>
        <p:nvSpPr>
          <p:cNvPr id="3" name="AutoShape 3"/>
          <p:cNvSpPr/>
          <p:nvPr/>
        </p:nvSpPr>
        <p:spPr>
          <a:xfrm>
            <a:off x="1028700" y="16020227"/>
            <a:ext cx="5102824" cy="0"/>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4" name="Group 4"/>
          <p:cNvGrpSpPr/>
          <p:nvPr/>
        </p:nvGrpSpPr>
        <p:grpSpPr>
          <a:xfrm>
            <a:off x="1028700" y="1965164"/>
            <a:ext cx="8229600" cy="3732999"/>
            <a:chOff x="0" y="0"/>
            <a:chExt cx="10972800" cy="4977332"/>
          </a:xfrm>
        </p:grpSpPr>
        <p:pic>
          <p:nvPicPr>
            <p:cNvPr id="5" name="Picture 5"/>
            <p:cNvPicPr>
              <a:picLocks noChangeAspect="1"/>
            </p:cNvPicPr>
            <p:nvPr/>
          </p:nvPicPr>
          <p:blipFill>
            <a:blip r:embed="rId3"/>
            <a:srcRect t="9679" b="9679"/>
            <a:stretch>
              <a:fillRect/>
            </a:stretch>
          </p:blipFill>
          <p:spPr>
            <a:xfrm>
              <a:off x="0" y="0"/>
              <a:ext cx="10972800" cy="4977332"/>
            </a:xfrm>
            <a:prstGeom prst="rect">
              <a:avLst/>
            </a:prstGeom>
          </p:spPr>
        </p:pic>
      </p:grpSp>
      <p:grpSp>
        <p:nvGrpSpPr>
          <p:cNvPr id="6" name="Group 6"/>
          <p:cNvGrpSpPr/>
          <p:nvPr/>
        </p:nvGrpSpPr>
        <p:grpSpPr>
          <a:xfrm>
            <a:off x="2550959" y="5965614"/>
            <a:ext cx="5185082" cy="1044958"/>
            <a:chOff x="0" y="0"/>
            <a:chExt cx="1365618" cy="275215"/>
          </a:xfrm>
        </p:grpSpPr>
        <p:sp>
          <p:nvSpPr>
            <p:cNvPr id="7" name="Freeform 7"/>
            <p:cNvSpPr/>
            <p:nvPr/>
          </p:nvSpPr>
          <p:spPr>
            <a:xfrm>
              <a:off x="0" y="0"/>
              <a:ext cx="1365618" cy="275215"/>
            </a:xfrm>
            <a:custGeom>
              <a:avLst/>
              <a:gdLst/>
              <a:ahLst/>
              <a:cxnLst/>
              <a:rect l="l" t="t" r="r" b="b"/>
              <a:pathLst>
                <a:path w="1365618" h="275215">
                  <a:moveTo>
                    <a:pt x="0" y="0"/>
                  </a:moveTo>
                  <a:lnTo>
                    <a:pt x="1365618" y="0"/>
                  </a:lnTo>
                  <a:lnTo>
                    <a:pt x="1365618" y="275215"/>
                  </a:lnTo>
                  <a:lnTo>
                    <a:pt x="0" y="275215"/>
                  </a:lnTo>
                  <a:close/>
                </a:path>
              </a:pathLst>
            </a:custGeom>
            <a:solidFill>
              <a:srgbClr val="000000"/>
            </a:solidFill>
          </p:spPr>
          <p:txBody>
            <a:bodyPr/>
            <a:lstStyle/>
            <a:p>
              <a:endParaRPr lang="en-GB"/>
            </a:p>
          </p:txBody>
        </p:sp>
        <p:sp>
          <p:nvSpPr>
            <p:cNvPr id="8" name="TextBox 8"/>
            <p:cNvSpPr txBox="1"/>
            <p:nvPr/>
          </p:nvSpPr>
          <p:spPr>
            <a:xfrm>
              <a:off x="0" y="-38100"/>
              <a:ext cx="1365618" cy="31331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0"/>
            <a:ext cx="1654646" cy="1659663"/>
            <a:chOff x="0" y="0"/>
            <a:chExt cx="2206195" cy="2212883"/>
          </a:xfrm>
        </p:grpSpPr>
        <p:grpSp>
          <p:nvGrpSpPr>
            <p:cNvPr id="10" name="Group 10"/>
            <p:cNvGrpSpPr/>
            <p:nvPr/>
          </p:nvGrpSpPr>
          <p:grpSpPr>
            <a:xfrm>
              <a:off x="0" y="0"/>
              <a:ext cx="2206195" cy="2212883"/>
              <a:chOff x="0" y="0"/>
              <a:chExt cx="435792" cy="437113"/>
            </a:xfrm>
          </p:grpSpPr>
          <p:sp>
            <p:nvSpPr>
              <p:cNvPr id="11" name="Freeform 11"/>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2" name="TextBox 12"/>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3" name="Freeform 13"/>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4"/>
              <a:stretch>
                <a:fillRect/>
              </a:stretch>
            </a:blipFill>
          </p:spPr>
          <p:txBody>
            <a:bodyPr/>
            <a:lstStyle/>
            <a:p>
              <a:endParaRPr lang="en-GB"/>
            </a:p>
          </p:txBody>
        </p:sp>
      </p:grpSp>
      <p:sp>
        <p:nvSpPr>
          <p:cNvPr id="14" name="Freeform 14"/>
          <p:cNvSpPr/>
          <p:nvPr/>
        </p:nvSpPr>
        <p:spPr>
          <a:xfrm>
            <a:off x="534250" y="12641314"/>
            <a:ext cx="5709262" cy="3211460"/>
          </a:xfrm>
          <a:custGeom>
            <a:avLst/>
            <a:gdLst/>
            <a:ahLst/>
            <a:cxnLst/>
            <a:rect l="l" t="t" r="r" b="b"/>
            <a:pathLst>
              <a:path w="5709262" h="3211460">
                <a:moveTo>
                  <a:pt x="0" y="0"/>
                </a:moveTo>
                <a:lnTo>
                  <a:pt x="5709262" y="0"/>
                </a:lnTo>
                <a:lnTo>
                  <a:pt x="5709262" y="3211460"/>
                </a:lnTo>
                <a:lnTo>
                  <a:pt x="0" y="3211460"/>
                </a:lnTo>
                <a:lnTo>
                  <a:pt x="0" y="0"/>
                </a:lnTo>
                <a:close/>
              </a:path>
            </a:pathLst>
          </a:custGeom>
          <a:blipFill>
            <a:blip r:embed="rId5"/>
            <a:stretch>
              <a:fillRect/>
            </a:stretch>
          </a:blipFill>
        </p:spPr>
        <p:txBody>
          <a:bodyPr/>
          <a:lstStyle/>
          <a:p>
            <a:endParaRPr lang="en-GB"/>
          </a:p>
        </p:txBody>
      </p:sp>
      <p:sp>
        <p:nvSpPr>
          <p:cNvPr id="15" name="Freeform 15"/>
          <p:cNvSpPr/>
          <p:nvPr/>
        </p:nvSpPr>
        <p:spPr>
          <a:xfrm>
            <a:off x="6549563" y="12641314"/>
            <a:ext cx="3211460" cy="3211460"/>
          </a:xfrm>
          <a:custGeom>
            <a:avLst/>
            <a:gdLst/>
            <a:ahLst/>
            <a:cxnLst/>
            <a:rect l="l" t="t" r="r" b="b"/>
            <a:pathLst>
              <a:path w="3211460" h="3211460">
                <a:moveTo>
                  <a:pt x="0" y="0"/>
                </a:moveTo>
                <a:lnTo>
                  <a:pt x="3211460" y="0"/>
                </a:lnTo>
                <a:lnTo>
                  <a:pt x="3211460" y="3211460"/>
                </a:lnTo>
                <a:lnTo>
                  <a:pt x="0" y="3211460"/>
                </a:lnTo>
                <a:lnTo>
                  <a:pt x="0" y="0"/>
                </a:lnTo>
                <a:close/>
              </a:path>
            </a:pathLst>
          </a:custGeom>
          <a:blipFill>
            <a:blip r:embed="rId6"/>
            <a:stretch>
              <a:fillRect/>
            </a:stretch>
          </a:blipFill>
        </p:spPr>
        <p:txBody>
          <a:bodyPr/>
          <a:lstStyle/>
          <a:p>
            <a:endParaRPr lang="en-GB"/>
          </a:p>
        </p:txBody>
      </p:sp>
      <p:sp>
        <p:nvSpPr>
          <p:cNvPr id="16" name="Freeform 16"/>
          <p:cNvSpPr/>
          <p:nvPr/>
        </p:nvSpPr>
        <p:spPr>
          <a:xfrm>
            <a:off x="1700493" y="7277271"/>
            <a:ext cx="6886013" cy="3547622"/>
          </a:xfrm>
          <a:custGeom>
            <a:avLst/>
            <a:gdLst/>
            <a:ahLst/>
            <a:cxnLst/>
            <a:rect l="l" t="t" r="r" b="b"/>
            <a:pathLst>
              <a:path w="6886013" h="3547622">
                <a:moveTo>
                  <a:pt x="0" y="0"/>
                </a:moveTo>
                <a:lnTo>
                  <a:pt x="6886014" y="0"/>
                </a:lnTo>
                <a:lnTo>
                  <a:pt x="6886014" y="3547623"/>
                </a:lnTo>
                <a:lnTo>
                  <a:pt x="0" y="3547623"/>
                </a:lnTo>
                <a:lnTo>
                  <a:pt x="0" y="0"/>
                </a:lnTo>
                <a:close/>
              </a:path>
            </a:pathLst>
          </a:custGeom>
          <a:blipFill>
            <a:blip r:embed="rId7"/>
            <a:stretch>
              <a:fillRect r="-466"/>
            </a:stretch>
          </a:blipFill>
        </p:spPr>
        <p:txBody>
          <a:bodyPr/>
          <a:lstStyle/>
          <a:p>
            <a:endParaRPr lang="en-GB"/>
          </a:p>
        </p:txBody>
      </p:sp>
      <p:sp>
        <p:nvSpPr>
          <p:cNvPr id="17" name="TextBox 17"/>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sp>
        <p:nvSpPr>
          <p:cNvPr id="18" name="TextBox 18"/>
          <p:cNvSpPr txBox="1"/>
          <p:nvPr/>
        </p:nvSpPr>
        <p:spPr>
          <a:xfrm>
            <a:off x="2653221" y="6065132"/>
            <a:ext cx="4980558" cy="931646"/>
          </a:xfrm>
          <a:prstGeom prst="rect">
            <a:avLst/>
          </a:prstGeom>
        </p:spPr>
        <p:txBody>
          <a:bodyPr lIns="0" tIns="0" rIns="0" bIns="0" rtlCol="0" anchor="t">
            <a:spAutoFit/>
          </a:bodyPr>
          <a:lstStyle/>
          <a:p>
            <a:pPr algn="ctr">
              <a:lnSpc>
                <a:spcPts val="3485"/>
              </a:lnSpc>
            </a:pPr>
            <a:r>
              <a:rPr lang="en-US" sz="3830">
                <a:solidFill>
                  <a:srgbClr val="FFFFFF"/>
                </a:solidFill>
                <a:latin typeface="Arimo"/>
              </a:rPr>
              <a:t>Example Daily Timetable</a:t>
            </a:r>
          </a:p>
        </p:txBody>
      </p:sp>
      <p:sp>
        <p:nvSpPr>
          <p:cNvPr id="19" name="TextBox 19"/>
          <p:cNvSpPr txBox="1"/>
          <p:nvPr/>
        </p:nvSpPr>
        <p:spPr>
          <a:xfrm>
            <a:off x="1792883" y="564034"/>
            <a:ext cx="8677282" cy="1095628"/>
          </a:xfrm>
          <a:prstGeom prst="rect">
            <a:avLst/>
          </a:prstGeom>
        </p:spPr>
        <p:txBody>
          <a:bodyPr lIns="0" tIns="0" rIns="0" bIns="0" rtlCol="0" anchor="t">
            <a:spAutoFit/>
          </a:bodyPr>
          <a:lstStyle/>
          <a:p>
            <a:pPr>
              <a:lnSpc>
                <a:spcPts val="8007"/>
              </a:lnSpc>
            </a:pPr>
            <a:r>
              <a:rPr lang="en-US" sz="8799">
                <a:solidFill>
                  <a:srgbClr val="000000"/>
                </a:solidFill>
                <a:latin typeface="Anton"/>
              </a:rPr>
              <a:t>A Day at Clubszone </a:t>
            </a:r>
          </a:p>
        </p:txBody>
      </p:sp>
      <p:sp>
        <p:nvSpPr>
          <p:cNvPr id="20" name="TextBox 20"/>
          <p:cNvSpPr txBox="1"/>
          <p:nvPr/>
        </p:nvSpPr>
        <p:spPr>
          <a:xfrm>
            <a:off x="534250" y="10899095"/>
            <a:ext cx="9452052" cy="1658493"/>
          </a:xfrm>
          <a:prstGeom prst="rect">
            <a:avLst/>
          </a:prstGeom>
        </p:spPr>
        <p:txBody>
          <a:bodyPr lIns="0" tIns="0" rIns="0" bIns="0" rtlCol="0" anchor="t">
            <a:spAutoFit/>
          </a:bodyPr>
          <a:lstStyle/>
          <a:p>
            <a:pPr algn="just">
              <a:lnSpc>
                <a:spcPts val="3275"/>
              </a:lnSpc>
            </a:pPr>
            <a:r>
              <a:rPr lang="en-US" sz="2799">
                <a:solidFill>
                  <a:srgbClr val="000000"/>
                </a:solidFill>
                <a:latin typeface="Arimo"/>
              </a:rPr>
              <a:t>Each day will be as different as possible to ensure that all of the children benefit from every activity. Our timetable will be ammended to suit each child giving them the opportunity to help plan the following day.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292976" cy="18288000"/>
            <a:chOff x="0" y="0"/>
            <a:chExt cx="2710907" cy="4816593"/>
          </a:xfrm>
        </p:grpSpPr>
        <p:sp>
          <p:nvSpPr>
            <p:cNvPr id="3" name="Freeform 3"/>
            <p:cNvSpPr/>
            <p:nvPr/>
          </p:nvSpPr>
          <p:spPr>
            <a:xfrm>
              <a:off x="0" y="0"/>
              <a:ext cx="2710907" cy="4816592"/>
            </a:xfrm>
            <a:custGeom>
              <a:avLst/>
              <a:gdLst/>
              <a:ahLst/>
              <a:cxnLst/>
              <a:rect l="l" t="t" r="r" b="b"/>
              <a:pathLst>
                <a:path w="2710907" h="4816592">
                  <a:moveTo>
                    <a:pt x="0" y="0"/>
                  </a:moveTo>
                  <a:lnTo>
                    <a:pt x="2710907" y="0"/>
                  </a:lnTo>
                  <a:lnTo>
                    <a:pt x="2710907" y="4816592"/>
                  </a:lnTo>
                  <a:lnTo>
                    <a:pt x="0" y="4816592"/>
                  </a:lnTo>
                  <a:close/>
                </a:path>
              </a:pathLst>
            </a:custGeom>
            <a:solidFill>
              <a:srgbClr val="FF7918"/>
            </a:solidFill>
          </p:spPr>
          <p:txBody>
            <a:bodyPr/>
            <a:lstStyle/>
            <a:p>
              <a:endParaRPr lang="en-GB"/>
            </a:p>
          </p:txBody>
        </p:sp>
        <p:sp>
          <p:nvSpPr>
            <p:cNvPr id="4" name="TextBox 4"/>
            <p:cNvSpPr txBox="1"/>
            <p:nvPr/>
          </p:nvSpPr>
          <p:spPr>
            <a:xfrm>
              <a:off x="0" y="9525"/>
              <a:ext cx="2710907" cy="4807068"/>
            </a:xfrm>
            <a:prstGeom prst="rect">
              <a:avLst/>
            </a:prstGeom>
          </p:spPr>
          <p:txBody>
            <a:bodyPr lIns="50800" tIns="50800" rIns="50800" bIns="50800" rtlCol="0" anchor="ctr"/>
            <a:lstStyle/>
            <a:p>
              <a:pPr algn="ctr">
                <a:lnSpc>
                  <a:spcPts val="2807"/>
                </a:lnSpc>
              </a:pPr>
              <a:endParaRPr/>
            </a:p>
          </p:txBody>
        </p:sp>
      </p:grpSp>
      <p:sp>
        <p:nvSpPr>
          <p:cNvPr id="5" name="AutoShape 5"/>
          <p:cNvSpPr/>
          <p:nvPr/>
        </p:nvSpPr>
        <p:spPr>
          <a:xfrm>
            <a:off x="1028700" y="16020227"/>
            <a:ext cx="5102824" cy="0"/>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6" name="Group 6"/>
          <p:cNvGrpSpPr/>
          <p:nvPr/>
        </p:nvGrpSpPr>
        <p:grpSpPr>
          <a:xfrm>
            <a:off x="827323" y="2546609"/>
            <a:ext cx="4114800" cy="5570682"/>
            <a:chOff x="0" y="0"/>
            <a:chExt cx="5486400" cy="7427576"/>
          </a:xfrm>
        </p:grpSpPr>
        <p:pic>
          <p:nvPicPr>
            <p:cNvPr id="7" name="Picture 7"/>
            <p:cNvPicPr>
              <a:picLocks noChangeAspect="1"/>
            </p:cNvPicPr>
            <p:nvPr/>
          </p:nvPicPr>
          <p:blipFill>
            <a:blip r:embed="rId2"/>
            <a:srcRect l="13067" r="13067"/>
            <a:stretch>
              <a:fillRect/>
            </a:stretch>
          </p:blipFill>
          <p:spPr>
            <a:xfrm>
              <a:off x="0" y="0"/>
              <a:ext cx="5486400" cy="7427576"/>
            </a:xfrm>
            <a:prstGeom prst="rect">
              <a:avLst/>
            </a:prstGeom>
          </p:spPr>
        </p:pic>
      </p:grpSp>
      <p:grpSp>
        <p:nvGrpSpPr>
          <p:cNvPr id="8" name="Group 8"/>
          <p:cNvGrpSpPr/>
          <p:nvPr/>
        </p:nvGrpSpPr>
        <p:grpSpPr>
          <a:xfrm>
            <a:off x="5504857" y="9618903"/>
            <a:ext cx="4114800" cy="5570682"/>
            <a:chOff x="0" y="0"/>
            <a:chExt cx="5486400" cy="7427576"/>
          </a:xfrm>
        </p:grpSpPr>
        <p:pic>
          <p:nvPicPr>
            <p:cNvPr id="9" name="Picture 9"/>
            <p:cNvPicPr>
              <a:picLocks noChangeAspect="1"/>
            </p:cNvPicPr>
            <p:nvPr/>
          </p:nvPicPr>
          <p:blipFill>
            <a:blip r:embed="rId3"/>
            <a:srcRect l="13067" r="13067"/>
            <a:stretch>
              <a:fillRect/>
            </a:stretch>
          </p:blipFill>
          <p:spPr>
            <a:xfrm>
              <a:off x="0" y="0"/>
              <a:ext cx="5486400" cy="7427576"/>
            </a:xfrm>
            <a:prstGeom prst="rect">
              <a:avLst/>
            </a:prstGeom>
          </p:spPr>
        </p:pic>
      </p:grpSp>
      <p:grpSp>
        <p:nvGrpSpPr>
          <p:cNvPr id="10" name="Group 10"/>
          <p:cNvGrpSpPr/>
          <p:nvPr/>
        </p:nvGrpSpPr>
        <p:grpSpPr>
          <a:xfrm>
            <a:off x="1008196" y="11805824"/>
            <a:ext cx="3753054" cy="2854914"/>
            <a:chOff x="0" y="0"/>
            <a:chExt cx="5004072" cy="3806552"/>
          </a:xfrm>
        </p:grpSpPr>
        <p:pic>
          <p:nvPicPr>
            <p:cNvPr id="11" name="Picture 11"/>
            <p:cNvPicPr>
              <a:picLocks noChangeAspect="1"/>
            </p:cNvPicPr>
            <p:nvPr/>
          </p:nvPicPr>
          <p:blipFill>
            <a:blip r:embed="rId4"/>
            <a:srcRect l="13027" r="13027"/>
            <a:stretch>
              <a:fillRect/>
            </a:stretch>
          </p:blipFill>
          <p:spPr>
            <a:xfrm>
              <a:off x="0" y="0"/>
              <a:ext cx="5004072" cy="3806552"/>
            </a:xfrm>
            <a:prstGeom prst="rect">
              <a:avLst/>
            </a:prstGeom>
          </p:spPr>
        </p:pic>
      </p:grpSp>
      <p:grpSp>
        <p:nvGrpSpPr>
          <p:cNvPr id="12" name="Group 12"/>
          <p:cNvGrpSpPr/>
          <p:nvPr/>
        </p:nvGrpSpPr>
        <p:grpSpPr>
          <a:xfrm>
            <a:off x="5866603" y="2546609"/>
            <a:ext cx="3753054" cy="2854914"/>
            <a:chOff x="0" y="0"/>
            <a:chExt cx="5004072" cy="3806552"/>
          </a:xfrm>
        </p:grpSpPr>
        <p:pic>
          <p:nvPicPr>
            <p:cNvPr id="13" name="Picture 13"/>
            <p:cNvPicPr>
              <a:picLocks noChangeAspect="1"/>
            </p:cNvPicPr>
            <p:nvPr/>
          </p:nvPicPr>
          <p:blipFill>
            <a:blip r:embed="rId5"/>
            <a:srcRect l="13027" r="13027"/>
            <a:stretch>
              <a:fillRect/>
            </a:stretch>
          </p:blipFill>
          <p:spPr>
            <a:xfrm>
              <a:off x="0" y="0"/>
              <a:ext cx="5004072" cy="3806552"/>
            </a:xfrm>
            <a:prstGeom prst="rect">
              <a:avLst/>
            </a:prstGeom>
          </p:spPr>
        </p:pic>
      </p:grpSp>
      <p:grpSp>
        <p:nvGrpSpPr>
          <p:cNvPr id="14" name="Group 14"/>
          <p:cNvGrpSpPr/>
          <p:nvPr/>
        </p:nvGrpSpPr>
        <p:grpSpPr>
          <a:xfrm>
            <a:off x="0" y="0"/>
            <a:ext cx="1654646" cy="1659663"/>
            <a:chOff x="0" y="0"/>
            <a:chExt cx="2206195" cy="2212883"/>
          </a:xfrm>
        </p:grpSpPr>
        <p:grpSp>
          <p:nvGrpSpPr>
            <p:cNvPr id="15" name="Group 15"/>
            <p:cNvGrpSpPr/>
            <p:nvPr/>
          </p:nvGrpSpPr>
          <p:grpSpPr>
            <a:xfrm>
              <a:off x="0" y="0"/>
              <a:ext cx="2206195" cy="2212883"/>
              <a:chOff x="0" y="0"/>
              <a:chExt cx="435792" cy="437113"/>
            </a:xfrm>
          </p:grpSpPr>
          <p:sp>
            <p:nvSpPr>
              <p:cNvPr id="16" name="Freeform 16"/>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7" name="TextBox 17"/>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8" name="Freeform 18"/>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6"/>
              <a:stretch>
                <a:fillRect/>
              </a:stretch>
            </a:blipFill>
          </p:spPr>
          <p:txBody>
            <a:bodyPr/>
            <a:lstStyle/>
            <a:p>
              <a:endParaRPr lang="en-GB"/>
            </a:p>
          </p:txBody>
        </p:sp>
      </p:grpSp>
      <p:sp>
        <p:nvSpPr>
          <p:cNvPr id="19" name="TextBox 19"/>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sp>
        <p:nvSpPr>
          <p:cNvPr id="20" name="TextBox 20"/>
          <p:cNvSpPr txBox="1"/>
          <p:nvPr/>
        </p:nvSpPr>
        <p:spPr>
          <a:xfrm>
            <a:off x="1935671" y="564034"/>
            <a:ext cx="8391705" cy="1095628"/>
          </a:xfrm>
          <a:prstGeom prst="rect">
            <a:avLst/>
          </a:prstGeom>
        </p:spPr>
        <p:txBody>
          <a:bodyPr lIns="0" tIns="0" rIns="0" bIns="0" rtlCol="0" anchor="t">
            <a:spAutoFit/>
          </a:bodyPr>
          <a:lstStyle/>
          <a:p>
            <a:pPr>
              <a:lnSpc>
                <a:spcPts val="8007"/>
              </a:lnSpc>
            </a:pPr>
            <a:r>
              <a:rPr lang="en-US" sz="8799">
                <a:solidFill>
                  <a:srgbClr val="000000"/>
                </a:solidFill>
                <a:latin typeface="Anton"/>
              </a:rPr>
              <a:t>Activities we offer</a:t>
            </a:r>
          </a:p>
        </p:txBody>
      </p:sp>
      <p:sp>
        <p:nvSpPr>
          <p:cNvPr id="21" name="TextBox 21"/>
          <p:cNvSpPr txBox="1"/>
          <p:nvPr/>
        </p:nvSpPr>
        <p:spPr>
          <a:xfrm>
            <a:off x="5224553" y="7207082"/>
            <a:ext cx="4395105" cy="429768"/>
          </a:xfrm>
          <a:prstGeom prst="rect">
            <a:avLst/>
          </a:prstGeom>
        </p:spPr>
        <p:txBody>
          <a:bodyPr lIns="0" tIns="0" rIns="0" bIns="0" rtlCol="0" anchor="t">
            <a:spAutoFit/>
          </a:bodyPr>
          <a:lstStyle/>
          <a:p>
            <a:pPr algn="just">
              <a:lnSpc>
                <a:spcPts val="3275"/>
              </a:lnSpc>
            </a:pPr>
            <a:endParaRPr/>
          </a:p>
        </p:txBody>
      </p:sp>
      <p:sp>
        <p:nvSpPr>
          <p:cNvPr id="22" name="TextBox 22"/>
          <p:cNvSpPr txBox="1"/>
          <p:nvPr/>
        </p:nvSpPr>
        <p:spPr>
          <a:xfrm>
            <a:off x="5472594" y="6055672"/>
            <a:ext cx="4854782" cy="2732588"/>
          </a:xfrm>
          <a:prstGeom prst="rect">
            <a:avLst/>
          </a:prstGeom>
        </p:spPr>
        <p:txBody>
          <a:bodyPr lIns="0" tIns="0" rIns="0" bIns="0" rtlCol="0" anchor="t">
            <a:spAutoFit/>
          </a:bodyPr>
          <a:lstStyle/>
          <a:p>
            <a:pPr algn="ctr">
              <a:lnSpc>
                <a:spcPts val="3060"/>
              </a:lnSpc>
              <a:spcBef>
                <a:spcPct val="0"/>
              </a:spcBef>
            </a:pPr>
            <a:r>
              <a:rPr lang="en-US" sz="2615">
                <a:solidFill>
                  <a:srgbClr val="000000"/>
                </a:solidFill>
                <a:latin typeface="Arimo"/>
              </a:rPr>
              <a:t>•Gymanstics•Dodgeball•Badminton•Netball•Athletics•Archery •Fencing•Drama•Quad Ball •Volleyball•Table Tennis•Laser Tag•Water Games•Obstacle Course•Pac-man•Hide and Seek•Handball</a:t>
            </a:r>
          </a:p>
        </p:txBody>
      </p:sp>
      <p:sp>
        <p:nvSpPr>
          <p:cNvPr id="23" name="TextBox 23"/>
          <p:cNvSpPr txBox="1"/>
          <p:nvPr/>
        </p:nvSpPr>
        <p:spPr>
          <a:xfrm>
            <a:off x="443726" y="8547513"/>
            <a:ext cx="4498397" cy="2820162"/>
          </a:xfrm>
          <a:prstGeom prst="rect">
            <a:avLst/>
          </a:prstGeom>
        </p:spPr>
        <p:txBody>
          <a:bodyPr lIns="0" tIns="0" rIns="0" bIns="0" rtlCol="0" anchor="t">
            <a:spAutoFit/>
          </a:bodyPr>
          <a:lstStyle/>
          <a:p>
            <a:pPr algn="ctr">
              <a:lnSpc>
                <a:spcPts val="3158"/>
              </a:lnSpc>
              <a:spcBef>
                <a:spcPct val="0"/>
              </a:spcBef>
            </a:pPr>
            <a:r>
              <a:rPr lang="en-US" sz="2699">
                <a:solidFill>
                  <a:srgbClr val="000000"/>
                </a:solidFill>
                <a:latin typeface="Arimo"/>
              </a:rPr>
              <a:t>•Football•Dance•Tennis•Arts and Crafts•Rounders •Basketball•Cricket•Uni-Hock•Tag Rugby•Multi Sports•Team Games •Pickleball•Parachute•Yoga and Many More!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l="-9222" r="-9222"/>
            </a:stretch>
          </a:blipFill>
        </p:spPr>
        <p:txBody>
          <a:bodyPr/>
          <a:lstStyle/>
          <a:p>
            <a:endParaRPr lang="en-GB"/>
          </a:p>
        </p:txBody>
      </p:sp>
      <p:sp>
        <p:nvSpPr>
          <p:cNvPr id="3" name="AutoShape 3"/>
          <p:cNvSpPr/>
          <p:nvPr/>
        </p:nvSpPr>
        <p:spPr>
          <a:xfrm>
            <a:off x="1028700" y="16020227"/>
            <a:ext cx="5102824" cy="0"/>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4" name="Group 4"/>
          <p:cNvGrpSpPr/>
          <p:nvPr/>
        </p:nvGrpSpPr>
        <p:grpSpPr>
          <a:xfrm>
            <a:off x="0" y="2995183"/>
            <a:ext cx="5143500" cy="12133705"/>
            <a:chOff x="0" y="0"/>
            <a:chExt cx="6858000" cy="16178273"/>
          </a:xfrm>
        </p:grpSpPr>
        <p:pic>
          <p:nvPicPr>
            <p:cNvPr id="5" name="Picture 5"/>
            <p:cNvPicPr>
              <a:picLocks noChangeAspect="1"/>
            </p:cNvPicPr>
            <p:nvPr/>
          </p:nvPicPr>
          <p:blipFill>
            <a:blip r:embed="rId3"/>
            <a:srcRect l="28804" r="28804"/>
            <a:stretch>
              <a:fillRect/>
            </a:stretch>
          </p:blipFill>
          <p:spPr>
            <a:xfrm>
              <a:off x="0" y="0"/>
              <a:ext cx="6858000" cy="16178273"/>
            </a:xfrm>
            <a:prstGeom prst="rect">
              <a:avLst/>
            </a:prstGeom>
          </p:spPr>
        </p:pic>
      </p:grpSp>
      <p:grpSp>
        <p:nvGrpSpPr>
          <p:cNvPr id="6" name="Group 6"/>
          <p:cNvGrpSpPr/>
          <p:nvPr/>
        </p:nvGrpSpPr>
        <p:grpSpPr>
          <a:xfrm>
            <a:off x="4107095" y="3648062"/>
            <a:ext cx="6243512" cy="10457741"/>
            <a:chOff x="0" y="0"/>
            <a:chExt cx="1644382" cy="2754302"/>
          </a:xfrm>
        </p:grpSpPr>
        <p:sp>
          <p:nvSpPr>
            <p:cNvPr id="7" name="Freeform 7"/>
            <p:cNvSpPr/>
            <p:nvPr/>
          </p:nvSpPr>
          <p:spPr>
            <a:xfrm>
              <a:off x="0" y="0"/>
              <a:ext cx="1644382" cy="2754302"/>
            </a:xfrm>
            <a:custGeom>
              <a:avLst/>
              <a:gdLst/>
              <a:ahLst/>
              <a:cxnLst/>
              <a:rect l="l" t="t" r="r" b="b"/>
              <a:pathLst>
                <a:path w="1644382" h="2754302">
                  <a:moveTo>
                    <a:pt x="0" y="0"/>
                  </a:moveTo>
                  <a:lnTo>
                    <a:pt x="1644382" y="0"/>
                  </a:lnTo>
                  <a:lnTo>
                    <a:pt x="1644382" y="2754302"/>
                  </a:lnTo>
                  <a:lnTo>
                    <a:pt x="0" y="2754302"/>
                  </a:lnTo>
                  <a:close/>
                </a:path>
              </a:pathLst>
            </a:custGeom>
            <a:solidFill>
              <a:srgbClr val="000000"/>
            </a:solidFill>
          </p:spPr>
          <p:txBody>
            <a:bodyPr/>
            <a:lstStyle/>
            <a:p>
              <a:endParaRPr lang="en-GB"/>
            </a:p>
          </p:txBody>
        </p:sp>
        <p:sp>
          <p:nvSpPr>
            <p:cNvPr id="8" name="TextBox 8"/>
            <p:cNvSpPr txBox="1"/>
            <p:nvPr/>
          </p:nvSpPr>
          <p:spPr>
            <a:xfrm>
              <a:off x="0" y="9525"/>
              <a:ext cx="1644382" cy="2744777"/>
            </a:xfrm>
            <a:prstGeom prst="rect">
              <a:avLst/>
            </a:prstGeom>
          </p:spPr>
          <p:txBody>
            <a:bodyPr lIns="50800" tIns="50800" rIns="50800" bIns="50800" rtlCol="0" anchor="ctr"/>
            <a:lstStyle/>
            <a:p>
              <a:pPr algn="ctr">
                <a:lnSpc>
                  <a:spcPts val="2807"/>
                </a:lnSpc>
              </a:pPr>
              <a:endParaRPr/>
            </a:p>
          </p:txBody>
        </p:sp>
      </p:grpSp>
      <p:sp>
        <p:nvSpPr>
          <p:cNvPr id="9" name="Freeform 9"/>
          <p:cNvSpPr/>
          <p:nvPr/>
        </p:nvSpPr>
        <p:spPr>
          <a:xfrm>
            <a:off x="4366178" y="4166418"/>
            <a:ext cx="777322" cy="804473"/>
          </a:xfrm>
          <a:custGeom>
            <a:avLst/>
            <a:gdLst/>
            <a:ahLst/>
            <a:cxnLst/>
            <a:rect l="l" t="t" r="r" b="b"/>
            <a:pathLst>
              <a:path w="777322" h="804473">
                <a:moveTo>
                  <a:pt x="0" y="0"/>
                </a:moveTo>
                <a:lnTo>
                  <a:pt x="777322" y="0"/>
                </a:lnTo>
                <a:lnTo>
                  <a:pt x="777322" y="804472"/>
                </a:lnTo>
                <a:lnTo>
                  <a:pt x="0" y="804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4366178" y="6879816"/>
            <a:ext cx="777322" cy="804473"/>
          </a:xfrm>
          <a:custGeom>
            <a:avLst/>
            <a:gdLst/>
            <a:ahLst/>
            <a:cxnLst/>
            <a:rect l="l" t="t" r="r" b="b"/>
            <a:pathLst>
              <a:path w="777322" h="804473">
                <a:moveTo>
                  <a:pt x="0" y="0"/>
                </a:moveTo>
                <a:lnTo>
                  <a:pt x="777322" y="0"/>
                </a:lnTo>
                <a:lnTo>
                  <a:pt x="777322" y="804473"/>
                </a:lnTo>
                <a:lnTo>
                  <a:pt x="0" y="804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TextBox 11"/>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sp>
        <p:nvSpPr>
          <p:cNvPr id="12" name="TextBox 12"/>
          <p:cNvSpPr txBox="1"/>
          <p:nvPr/>
        </p:nvSpPr>
        <p:spPr>
          <a:xfrm>
            <a:off x="1280573" y="432958"/>
            <a:ext cx="8599717" cy="2200275"/>
          </a:xfrm>
          <a:prstGeom prst="rect">
            <a:avLst/>
          </a:prstGeom>
        </p:spPr>
        <p:txBody>
          <a:bodyPr lIns="0" tIns="0" rIns="0" bIns="0" rtlCol="0" anchor="t">
            <a:spAutoFit/>
          </a:bodyPr>
          <a:lstStyle/>
          <a:p>
            <a:pPr algn="ctr">
              <a:lnSpc>
                <a:spcPts val="8760"/>
              </a:lnSpc>
            </a:pPr>
            <a:r>
              <a:rPr lang="en-US" sz="7300">
                <a:solidFill>
                  <a:srgbClr val="000000"/>
                </a:solidFill>
                <a:latin typeface="Anton"/>
              </a:rPr>
              <a:t>Why Clubszone is the place to be! </a:t>
            </a:r>
          </a:p>
        </p:txBody>
      </p:sp>
      <p:sp>
        <p:nvSpPr>
          <p:cNvPr id="13" name="TextBox 13"/>
          <p:cNvSpPr txBox="1"/>
          <p:nvPr/>
        </p:nvSpPr>
        <p:spPr>
          <a:xfrm>
            <a:off x="5580431" y="4468580"/>
            <a:ext cx="3296840" cy="502310"/>
          </a:xfrm>
          <a:prstGeom prst="rect">
            <a:avLst/>
          </a:prstGeom>
        </p:spPr>
        <p:txBody>
          <a:bodyPr lIns="0" tIns="0" rIns="0" bIns="0" rtlCol="0" anchor="t">
            <a:spAutoFit/>
          </a:bodyPr>
          <a:lstStyle/>
          <a:p>
            <a:pPr>
              <a:lnSpc>
                <a:spcPts val="3703"/>
              </a:lnSpc>
            </a:pPr>
            <a:r>
              <a:rPr lang="en-US" sz="4069">
                <a:solidFill>
                  <a:srgbClr val="FFFFFF"/>
                </a:solidFill>
                <a:latin typeface="Montserrat Ultra-Bold"/>
              </a:rPr>
              <a:t>Experience</a:t>
            </a:r>
          </a:p>
        </p:txBody>
      </p:sp>
      <p:sp>
        <p:nvSpPr>
          <p:cNvPr id="14" name="TextBox 14"/>
          <p:cNvSpPr txBox="1"/>
          <p:nvPr/>
        </p:nvSpPr>
        <p:spPr>
          <a:xfrm>
            <a:off x="5580431" y="7088047"/>
            <a:ext cx="3296840" cy="502310"/>
          </a:xfrm>
          <a:prstGeom prst="rect">
            <a:avLst/>
          </a:prstGeom>
        </p:spPr>
        <p:txBody>
          <a:bodyPr lIns="0" tIns="0" rIns="0" bIns="0" rtlCol="0" anchor="t">
            <a:spAutoFit/>
          </a:bodyPr>
          <a:lstStyle/>
          <a:p>
            <a:pPr>
              <a:lnSpc>
                <a:spcPts val="3703"/>
              </a:lnSpc>
            </a:pPr>
            <a:r>
              <a:rPr lang="en-US" sz="4069">
                <a:solidFill>
                  <a:srgbClr val="FFFFFF"/>
                </a:solidFill>
                <a:latin typeface="Montserrat Ultra-Bold"/>
              </a:rPr>
              <a:t>Quality</a:t>
            </a:r>
          </a:p>
        </p:txBody>
      </p:sp>
      <p:grpSp>
        <p:nvGrpSpPr>
          <p:cNvPr id="15" name="Group 15"/>
          <p:cNvGrpSpPr/>
          <p:nvPr/>
        </p:nvGrpSpPr>
        <p:grpSpPr>
          <a:xfrm>
            <a:off x="0" y="0"/>
            <a:ext cx="1654646" cy="1659663"/>
            <a:chOff x="0" y="0"/>
            <a:chExt cx="2206195" cy="2212883"/>
          </a:xfrm>
        </p:grpSpPr>
        <p:grpSp>
          <p:nvGrpSpPr>
            <p:cNvPr id="16" name="Group 16"/>
            <p:cNvGrpSpPr/>
            <p:nvPr/>
          </p:nvGrpSpPr>
          <p:grpSpPr>
            <a:xfrm>
              <a:off x="0" y="0"/>
              <a:ext cx="2206195" cy="2212883"/>
              <a:chOff x="0" y="0"/>
              <a:chExt cx="435792" cy="437113"/>
            </a:xfrm>
          </p:grpSpPr>
          <p:sp>
            <p:nvSpPr>
              <p:cNvPr id="17" name="Freeform 17"/>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8" name="TextBox 18"/>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9" name="Freeform 19"/>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6"/>
              <a:stretch>
                <a:fillRect/>
              </a:stretch>
            </a:blipFill>
          </p:spPr>
          <p:txBody>
            <a:bodyPr/>
            <a:lstStyle/>
            <a:p>
              <a:endParaRPr lang="en-GB"/>
            </a:p>
          </p:txBody>
        </p:sp>
      </p:grpSp>
      <p:sp>
        <p:nvSpPr>
          <p:cNvPr id="20" name="Freeform 20"/>
          <p:cNvSpPr/>
          <p:nvPr/>
        </p:nvSpPr>
        <p:spPr>
          <a:xfrm>
            <a:off x="4366178" y="9589289"/>
            <a:ext cx="777322" cy="804473"/>
          </a:xfrm>
          <a:custGeom>
            <a:avLst/>
            <a:gdLst/>
            <a:ahLst/>
            <a:cxnLst/>
            <a:rect l="l" t="t" r="r" b="b"/>
            <a:pathLst>
              <a:path w="777322" h="804473">
                <a:moveTo>
                  <a:pt x="0" y="0"/>
                </a:moveTo>
                <a:lnTo>
                  <a:pt x="777322" y="0"/>
                </a:lnTo>
                <a:lnTo>
                  <a:pt x="777322" y="804472"/>
                </a:lnTo>
                <a:lnTo>
                  <a:pt x="0" y="804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1" name="TextBox 21"/>
          <p:cNvSpPr txBox="1"/>
          <p:nvPr/>
        </p:nvSpPr>
        <p:spPr>
          <a:xfrm>
            <a:off x="5580431" y="9797520"/>
            <a:ext cx="4035611" cy="502310"/>
          </a:xfrm>
          <a:prstGeom prst="rect">
            <a:avLst/>
          </a:prstGeom>
        </p:spPr>
        <p:txBody>
          <a:bodyPr lIns="0" tIns="0" rIns="0" bIns="0" rtlCol="0" anchor="t">
            <a:spAutoFit/>
          </a:bodyPr>
          <a:lstStyle/>
          <a:p>
            <a:pPr>
              <a:lnSpc>
                <a:spcPts val="3703"/>
              </a:lnSpc>
            </a:pPr>
            <a:r>
              <a:rPr lang="en-US" sz="4069">
                <a:solidFill>
                  <a:srgbClr val="FFFFFF"/>
                </a:solidFill>
                <a:latin typeface="Montserrat Ultra-Bold"/>
              </a:rPr>
              <a:t>Variety</a:t>
            </a:r>
          </a:p>
        </p:txBody>
      </p:sp>
      <p:sp>
        <p:nvSpPr>
          <p:cNvPr id="22" name="Freeform 22"/>
          <p:cNvSpPr/>
          <p:nvPr/>
        </p:nvSpPr>
        <p:spPr>
          <a:xfrm>
            <a:off x="4366178" y="12298761"/>
            <a:ext cx="777322" cy="804473"/>
          </a:xfrm>
          <a:custGeom>
            <a:avLst/>
            <a:gdLst/>
            <a:ahLst/>
            <a:cxnLst/>
            <a:rect l="l" t="t" r="r" b="b"/>
            <a:pathLst>
              <a:path w="777322" h="804473">
                <a:moveTo>
                  <a:pt x="0" y="0"/>
                </a:moveTo>
                <a:lnTo>
                  <a:pt x="777322" y="0"/>
                </a:lnTo>
                <a:lnTo>
                  <a:pt x="777322" y="804473"/>
                </a:lnTo>
                <a:lnTo>
                  <a:pt x="0" y="804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3" name="TextBox 23"/>
          <p:cNvSpPr txBox="1"/>
          <p:nvPr/>
        </p:nvSpPr>
        <p:spPr>
          <a:xfrm>
            <a:off x="5580431" y="12506993"/>
            <a:ext cx="4035611" cy="502310"/>
          </a:xfrm>
          <a:prstGeom prst="rect">
            <a:avLst/>
          </a:prstGeom>
        </p:spPr>
        <p:txBody>
          <a:bodyPr lIns="0" tIns="0" rIns="0" bIns="0" rtlCol="0" anchor="t">
            <a:spAutoFit/>
          </a:bodyPr>
          <a:lstStyle/>
          <a:p>
            <a:pPr>
              <a:lnSpc>
                <a:spcPts val="3703"/>
              </a:lnSpc>
            </a:pPr>
            <a:r>
              <a:rPr lang="en-US" sz="4069">
                <a:solidFill>
                  <a:srgbClr val="FFFFFF"/>
                </a:solidFill>
                <a:latin typeface="Montserrat Ultra-Bold"/>
              </a:rPr>
              <a:t>Cost-effective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l="-9222" r="-9222"/>
            </a:stretch>
          </a:blipFill>
        </p:spPr>
        <p:txBody>
          <a:bodyPr/>
          <a:lstStyle/>
          <a:p>
            <a:endParaRPr lang="en-GB"/>
          </a:p>
        </p:txBody>
      </p:sp>
      <p:grpSp>
        <p:nvGrpSpPr>
          <p:cNvPr id="3" name="Group 3"/>
          <p:cNvGrpSpPr/>
          <p:nvPr/>
        </p:nvGrpSpPr>
        <p:grpSpPr>
          <a:xfrm>
            <a:off x="1182731" y="9217954"/>
            <a:ext cx="7162146" cy="4519192"/>
            <a:chOff x="0" y="0"/>
            <a:chExt cx="2380140" cy="1501828"/>
          </a:xfrm>
        </p:grpSpPr>
        <p:sp>
          <p:nvSpPr>
            <p:cNvPr id="4" name="Freeform 4"/>
            <p:cNvSpPr/>
            <p:nvPr/>
          </p:nvSpPr>
          <p:spPr>
            <a:xfrm>
              <a:off x="0" y="0"/>
              <a:ext cx="2380141" cy="1501828"/>
            </a:xfrm>
            <a:custGeom>
              <a:avLst/>
              <a:gdLst/>
              <a:ahLst/>
              <a:cxnLst/>
              <a:rect l="l" t="t" r="r" b="b"/>
              <a:pathLst>
                <a:path w="2380141" h="1501828">
                  <a:moveTo>
                    <a:pt x="2255680" y="1501828"/>
                  </a:moveTo>
                  <a:lnTo>
                    <a:pt x="124460" y="1501828"/>
                  </a:lnTo>
                  <a:cubicBezTo>
                    <a:pt x="55880" y="1501828"/>
                    <a:pt x="0" y="1445948"/>
                    <a:pt x="0" y="1377368"/>
                  </a:cubicBezTo>
                  <a:lnTo>
                    <a:pt x="0" y="124460"/>
                  </a:lnTo>
                  <a:cubicBezTo>
                    <a:pt x="0" y="55880"/>
                    <a:pt x="55880" y="0"/>
                    <a:pt x="124460" y="0"/>
                  </a:cubicBezTo>
                  <a:lnTo>
                    <a:pt x="2255681" y="0"/>
                  </a:lnTo>
                  <a:cubicBezTo>
                    <a:pt x="2324260" y="0"/>
                    <a:pt x="2380141" y="55880"/>
                    <a:pt x="2380141" y="124460"/>
                  </a:cubicBezTo>
                  <a:lnTo>
                    <a:pt x="2380141" y="1377368"/>
                  </a:lnTo>
                  <a:cubicBezTo>
                    <a:pt x="2380141" y="1445948"/>
                    <a:pt x="2324260" y="1501828"/>
                    <a:pt x="2255681" y="1501828"/>
                  </a:cubicBezTo>
                  <a:close/>
                </a:path>
              </a:pathLst>
            </a:custGeom>
            <a:solidFill>
              <a:srgbClr val="FCFCFA"/>
            </a:solidFill>
          </p:spPr>
          <p:txBody>
            <a:bodyPr/>
            <a:lstStyle/>
            <a:p>
              <a:endParaRPr lang="en-GB"/>
            </a:p>
          </p:txBody>
        </p:sp>
      </p:grpSp>
      <p:pic>
        <p:nvPicPr>
          <p:cNvPr id="5" name="Picture 5"/>
          <p:cNvPicPr>
            <a:picLocks noChangeAspect="1"/>
          </p:cNvPicPr>
          <p:nvPr/>
        </p:nvPicPr>
        <p:blipFill>
          <a:blip r:embed="rId3"/>
          <a:stretch>
            <a:fillRect/>
          </a:stretch>
        </p:blipFill>
        <p:spPr>
          <a:xfrm>
            <a:off x="5282614" y="14577241"/>
            <a:ext cx="2974045" cy="881198"/>
          </a:xfrm>
          <a:prstGeom prst="rect">
            <a:avLst/>
          </a:prstGeom>
        </p:spPr>
      </p:pic>
      <p:sp>
        <p:nvSpPr>
          <p:cNvPr id="6" name="AutoShape 6"/>
          <p:cNvSpPr/>
          <p:nvPr/>
        </p:nvSpPr>
        <p:spPr>
          <a:xfrm>
            <a:off x="1028700" y="16020227"/>
            <a:ext cx="5102824" cy="0"/>
          </a:xfrm>
          <a:prstGeom prst="line">
            <a:avLst/>
          </a:prstGeom>
          <a:ln w="38100" cap="flat">
            <a:solidFill>
              <a:srgbClr val="FF7918"/>
            </a:solidFill>
            <a:prstDash val="solid"/>
            <a:headEnd type="none" w="sm" len="sm"/>
            <a:tailEnd type="arrow" w="med" len="sm"/>
          </a:ln>
        </p:spPr>
        <p:txBody>
          <a:bodyPr/>
          <a:lstStyle/>
          <a:p>
            <a:endParaRPr lang="en-GB"/>
          </a:p>
        </p:txBody>
      </p:sp>
      <p:grpSp>
        <p:nvGrpSpPr>
          <p:cNvPr id="7" name="Group 7"/>
          <p:cNvGrpSpPr/>
          <p:nvPr/>
        </p:nvGrpSpPr>
        <p:grpSpPr>
          <a:xfrm>
            <a:off x="0" y="-18773"/>
            <a:ext cx="1654646" cy="1659663"/>
            <a:chOff x="0" y="0"/>
            <a:chExt cx="2206195" cy="2212883"/>
          </a:xfrm>
        </p:grpSpPr>
        <p:grpSp>
          <p:nvGrpSpPr>
            <p:cNvPr id="8" name="Group 8"/>
            <p:cNvGrpSpPr/>
            <p:nvPr/>
          </p:nvGrpSpPr>
          <p:grpSpPr>
            <a:xfrm>
              <a:off x="0" y="0"/>
              <a:ext cx="2206195" cy="2212883"/>
              <a:chOff x="0" y="0"/>
              <a:chExt cx="435792" cy="437113"/>
            </a:xfrm>
          </p:grpSpPr>
          <p:sp>
            <p:nvSpPr>
              <p:cNvPr id="9" name="Freeform 9"/>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0" name="TextBox 10"/>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1" name="Freeform 11"/>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4"/>
              <a:stretch>
                <a:fillRect/>
              </a:stretch>
            </a:blipFill>
          </p:spPr>
          <p:txBody>
            <a:bodyPr/>
            <a:lstStyle/>
            <a:p>
              <a:endParaRPr lang="en-GB"/>
            </a:p>
          </p:txBody>
        </p:sp>
      </p:grpSp>
      <p:sp>
        <p:nvSpPr>
          <p:cNvPr id="12" name="TextBox 12"/>
          <p:cNvSpPr txBox="1"/>
          <p:nvPr/>
        </p:nvSpPr>
        <p:spPr>
          <a:xfrm>
            <a:off x="1909236" y="9663037"/>
            <a:ext cx="5844997" cy="2964181"/>
          </a:xfrm>
          <a:prstGeom prst="rect">
            <a:avLst/>
          </a:prstGeom>
        </p:spPr>
        <p:txBody>
          <a:bodyPr lIns="0" tIns="0" rIns="0" bIns="0" rtlCol="0" anchor="t">
            <a:spAutoFit/>
          </a:bodyPr>
          <a:lstStyle/>
          <a:p>
            <a:pPr algn="ctr">
              <a:lnSpc>
                <a:spcPts val="4799"/>
              </a:lnSpc>
            </a:pPr>
            <a:r>
              <a:rPr lang="en-US" sz="3199">
                <a:solidFill>
                  <a:srgbClr val="000000"/>
                </a:solidFill>
                <a:latin typeface="Canva Sans Bold"/>
              </a:rPr>
              <a:t>I like playing new games and with the staff, they are very friendly.</a:t>
            </a:r>
          </a:p>
          <a:p>
            <a:pPr algn="ctr">
              <a:lnSpc>
                <a:spcPts val="4799"/>
              </a:lnSpc>
            </a:pPr>
            <a:r>
              <a:rPr lang="en-US" sz="3199">
                <a:solidFill>
                  <a:srgbClr val="000000"/>
                </a:solidFill>
                <a:latin typeface="Canva Sans Bold"/>
              </a:rPr>
              <a:t>I want to come again next summer! thank you!</a:t>
            </a:r>
          </a:p>
        </p:txBody>
      </p:sp>
      <p:sp>
        <p:nvSpPr>
          <p:cNvPr id="13" name="TextBox 13"/>
          <p:cNvSpPr txBox="1"/>
          <p:nvPr/>
        </p:nvSpPr>
        <p:spPr>
          <a:xfrm>
            <a:off x="1446028" y="513397"/>
            <a:ext cx="6990272" cy="1095628"/>
          </a:xfrm>
          <a:prstGeom prst="rect">
            <a:avLst/>
          </a:prstGeom>
        </p:spPr>
        <p:txBody>
          <a:bodyPr lIns="0" tIns="0" rIns="0" bIns="0" rtlCol="0" anchor="t">
            <a:spAutoFit/>
          </a:bodyPr>
          <a:lstStyle/>
          <a:p>
            <a:pPr algn="r">
              <a:lnSpc>
                <a:spcPts val="8007"/>
              </a:lnSpc>
            </a:pPr>
            <a:r>
              <a:rPr lang="en-US" sz="8799">
                <a:solidFill>
                  <a:srgbClr val="FFFFFF"/>
                </a:solidFill>
                <a:latin typeface="Anton"/>
              </a:rPr>
              <a:t>Testimonials</a:t>
            </a:r>
          </a:p>
        </p:txBody>
      </p:sp>
      <p:sp>
        <p:nvSpPr>
          <p:cNvPr id="14" name="TextBox 14"/>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grpSp>
        <p:nvGrpSpPr>
          <p:cNvPr id="15" name="Group 15"/>
          <p:cNvGrpSpPr/>
          <p:nvPr/>
        </p:nvGrpSpPr>
        <p:grpSpPr>
          <a:xfrm>
            <a:off x="1396737" y="1956352"/>
            <a:ext cx="7088854" cy="1074285"/>
            <a:chOff x="0" y="0"/>
            <a:chExt cx="9910071" cy="1501828"/>
          </a:xfrm>
        </p:grpSpPr>
        <p:sp>
          <p:nvSpPr>
            <p:cNvPr id="16" name="Freeform 16"/>
            <p:cNvSpPr/>
            <p:nvPr/>
          </p:nvSpPr>
          <p:spPr>
            <a:xfrm>
              <a:off x="0" y="0"/>
              <a:ext cx="9910072" cy="1501828"/>
            </a:xfrm>
            <a:custGeom>
              <a:avLst/>
              <a:gdLst/>
              <a:ahLst/>
              <a:cxnLst/>
              <a:rect l="l" t="t" r="r" b="b"/>
              <a:pathLst>
                <a:path w="9910072" h="1501828">
                  <a:moveTo>
                    <a:pt x="9785611" y="1501828"/>
                  </a:moveTo>
                  <a:lnTo>
                    <a:pt x="124460" y="1501828"/>
                  </a:lnTo>
                  <a:cubicBezTo>
                    <a:pt x="55880" y="1501828"/>
                    <a:pt x="0" y="1445948"/>
                    <a:pt x="0" y="1377368"/>
                  </a:cubicBezTo>
                  <a:lnTo>
                    <a:pt x="0" y="124460"/>
                  </a:lnTo>
                  <a:cubicBezTo>
                    <a:pt x="0" y="55880"/>
                    <a:pt x="55880" y="0"/>
                    <a:pt x="124460" y="0"/>
                  </a:cubicBezTo>
                  <a:lnTo>
                    <a:pt x="9785611" y="0"/>
                  </a:lnTo>
                  <a:cubicBezTo>
                    <a:pt x="9854192" y="0"/>
                    <a:pt x="9910072" y="55880"/>
                    <a:pt x="9910072" y="124460"/>
                  </a:cubicBezTo>
                  <a:lnTo>
                    <a:pt x="9910072" y="1377368"/>
                  </a:lnTo>
                  <a:cubicBezTo>
                    <a:pt x="9910072" y="1445948"/>
                    <a:pt x="9854192" y="1501828"/>
                    <a:pt x="9785611" y="1501828"/>
                  </a:cubicBezTo>
                  <a:close/>
                </a:path>
              </a:pathLst>
            </a:custGeom>
            <a:solidFill>
              <a:srgbClr val="FF7918"/>
            </a:solidFill>
          </p:spPr>
          <p:txBody>
            <a:bodyPr/>
            <a:lstStyle/>
            <a:p>
              <a:endParaRPr lang="en-GB"/>
            </a:p>
          </p:txBody>
        </p:sp>
      </p:grpSp>
      <p:sp>
        <p:nvSpPr>
          <p:cNvPr id="17" name="TextBox 17"/>
          <p:cNvSpPr txBox="1"/>
          <p:nvPr/>
        </p:nvSpPr>
        <p:spPr>
          <a:xfrm>
            <a:off x="1654646" y="1627729"/>
            <a:ext cx="6354176" cy="1402909"/>
          </a:xfrm>
          <a:prstGeom prst="rect">
            <a:avLst/>
          </a:prstGeom>
        </p:spPr>
        <p:txBody>
          <a:bodyPr lIns="0" tIns="0" rIns="0" bIns="0" rtlCol="0" anchor="t">
            <a:spAutoFit/>
          </a:bodyPr>
          <a:lstStyle/>
          <a:p>
            <a:pPr algn="ctr">
              <a:lnSpc>
                <a:spcPts val="11545"/>
              </a:lnSpc>
            </a:pPr>
            <a:r>
              <a:rPr lang="en-US" sz="8246">
                <a:solidFill>
                  <a:srgbClr val="000000"/>
                </a:solidFill>
                <a:latin typeface="Canva Sans Bold"/>
              </a:rPr>
              <a:t>Parent</a:t>
            </a:r>
          </a:p>
        </p:txBody>
      </p:sp>
      <p:grpSp>
        <p:nvGrpSpPr>
          <p:cNvPr id="18" name="Group 18"/>
          <p:cNvGrpSpPr/>
          <p:nvPr/>
        </p:nvGrpSpPr>
        <p:grpSpPr>
          <a:xfrm>
            <a:off x="1396737" y="7915069"/>
            <a:ext cx="7088854" cy="1074285"/>
            <a:chOff x="0" y="0"/>
            <a:chExt cx="9910071" cy="1501828"/>
          </a:xfrm>
        </p:grpSpPr>
        <p:sp>
          <p:nvSpPr>
            <p:cNvPr id="19" name="Freeform 19"/>
            <p:cNvSpPr/>
            <p:nvPr/>
          </p:nvSpPr>
          <p:spPr>
            <a:xfrm>
              <a:off x="0" y="0"/>
              <a:ext cx="9910072" cy="1501828"/>
            </a:xfrm>
            <a:custGeom>
              <a:avLst/>
              <a:gdLst/>
              <a:ahLst/>
              <a:cxnLst/>
              <a:rect l="l" t="t" r="r" b="b"/>
              <a:pathLst>
                <a:path w="9910072" h="1501828">
                  <a:moveTo>
                    <a:pt x="9785611" y="1501828"/>
                  </a:moveTo>
                  <a:lnTo>
                    <a:pt x="124460" y="1501828"/>
                  </a:lnTo>
                  <a:cubicBezTo>
                    <a:pt x="55880" y="1501828"/>
                    <a:pt x="0" y="1445948"/>
                    <a:pt x="0" y="1377368"/>
                  </a:cubicBezTo>
                  <a:lnTo>
                    <a:pt x="0" y="124460"/>
                  </a:lnTo>
                  <a:cubicBezTo>
                    <a:pt x="0" y="55880"/>
                    <a:pt x="55880" y="0"/>
                    <a:pt x="124460" y="0"/>
                  </a:cubicBezTo>
                  <a:lnTo>
                    <a:pt x="9785611" y="0"/>
                  </a:lnTo>
                  <a:cubicBezTo>
                    <a:pt x="9854192" y="0"/>
                    <a:pt x="9910072" y="55880"/>
                    <a:pt x="9910072" y="124460"/>
                  </a:cubicBezTo>
                  <a:lnTo>
                    <a:pt x="9910072" y="1377368"/>
                  </a:lnTo>
                  <a:cubicBezTo>
                    <a:pt x="9910072" y="1445948"/>
                    <a:pt x="9854192" y="1501828"/>
                    <a:pt x="9785611" y="1501828"/>
                  </a:cubicBezTo>
                  <a:close/>
                </a:path>
              </a:pathLst>
            </a:custGeom>
            <a:solidFill>
              <a:srgbClr val="FF7918"/>
            </a:solidFill>
          </p:spPr>
          <p:txBody>
            <a:bodyPr/>
            <a:lstStyle/>
            <a:p>
              <a:endParaRPr lang="en-GB"/>
            </a:p>
          </p:txBody>
        </p:sp>
      </p:grpSp>
      <p:sp>
        <p:nvSpPr>
          <p:cNvPr id="20" name="TextBox 20"/>
          <p:cNvSpPr txBox="1"/>
          <p:nvPr/>
        </p:nvSpPr>
        <p:spPr>
          <a:xfrm>
            <a:off x="1654646" y="7781719"/>
            <a:ext cx="6354176" cy="1202138"/>
          </a:xfrm>
          <a:prstGeom prst="rect">
            <a:avLst/>
          </a:prstGeom>
        </p:spPr>
        <p:txBody>
          <a:bodyPr lIns="0" tIns="0" rIns="0" bIns="0" rtlCol="0" anchor="t">
            <a:spAutoFit/>
          </a:bodyPr>
          <a:lstStyle/>
          <a:p>
            <a:pPr algn="ctr">
              <a:lnSpc>
                <a:spcPts val="9865"/>
              </a:lnSpc>
            </a:pPr>
            <a:r>
              <a:rPr lang="en-US" sz="7046">
                <a:solidFill>
                  <a:srgbClr val="000000"/>
                </a:solidFill>
                <a:latin typeface="Canva Sans Bold"/>
              </a:rPr>
              <a:t>Child</a:t>
            </a:r>
          </a:p>
        </p:txBody>
      </p:sp>
      <p:grpSp>
        <p:nvGrpSpPr>
          <p:cNvPr id="21" name="Group 21"/>
          <p:cNvGrpSpPr/>
          <p:nvPr/>
        </p:nvGrpSpPr>
        <p:grpSpPr>
          <a:xfrm>
            <a:off x="1233644" y="3144402"/>
            <a:ext cx="7202656" cy="4544753"/>
            <a:chOff x="0" y="0"/>
            <a:chExt cx="2380140" cy="1501828"/>
          </a:xfrm>
        </p:grpSpPr>
        <p:sp>
          <p:nvSpPr>
            <p:cNvPr id="22" name="Freeform 22"/>
            <p:cNvSpPr/>
            <p:nvPr/>
          </p:nvSpPr>
          <p:spPr>
            <a:xfrm>
              <a:off x="0" y="0"/>
              <a:ext cx="2380141" cy="1501828"/>
            </a:xfrm>
            <a:custGeom>
              <a:avLst/>
              <a:gdLst/>
              <a:ahLst/>
              <a:cxnLst/>
              <a:rect l="l" t="t" r="r" b="b"/>
              <a:pathLst>
                <a:path w="2380141" h="1501828">
                  <a:moveTo>
                    <a:pt x="2255680" y="1501828"/>
                  </a:moveTo>
                  <a:lnTo>
                    <a:pt x="124460" y="1501828"/>
                  </a:lnTo>
                  <a:cubicBezTo>
                    <a:pt x="55880" y="1501828"/>
                    <a:pt x="0" y="1445948"/>
                    <a:pt x="0" y="1377368"/>
                  </a:cubicBezTo>
                  <a:lnTo>
                    <a:pt x="0" y="124460"/>
                  </a:lnTo>
                  <a:cubicBezTo>
                    <a:pt x="0" y="55880"/>
                    <a:pt x="55880" y="0"/>
                    <a:pt x="124460" y="0"/>
                  </a:cubicBezTo>
                  <a:lnTo>
                    <a:pt x="2255681" y="0"/>
                  </a:lnTo>
                  <a:cubicBezTo>
                    <a:pt x="2324260" y="0"/>
                    <a:pt x="2380141" y="55880"/>
                    <a:pt x="2380141" y="124460"/>
                  </a:cubicBezTo>
                  <a:lnTo>
                    <a:pt x="2380141" y="1377368"/>
                  </a:lnTo>
                  <a:cubicBezTo>
                    <a:pt x="2380141" y="1445948"/>
                    <a:pt x="2324260" y="1501828"/>
                    <a:pt x="2255681" y="1501828"/>
                  </a:cubicBezTo>
                  <a:close/>
                </a:path>
              </a:pathLst>
            </a:custGeom>
            <a:solidFill>
              <a:srgbClr val="FCFCFA"/>
            </a:solidFill>
          </p:spPr>
          <p:txBody>
            <a:bodyPr/>
            <a:lstStyle/>
            <a:p>
              <a:endParaRPr lang="en-GB"/>
            </a:p>
          </p:txBody>
        </p:sp>
      </p:grpSp>
      <p:sp>
        <p:nvSpPr>
          <p:cNvPr id="23" name="TextBox 23"/>
          <p:cNvSpPr txBox="1"/>
          <p:nvPr/>
        </p:nvSpPr>
        <p:spPr>
          <a:xfrm>
            <a:off x="1318591" y="3455090"/>
            <a:ext cx="7026287" cy="4065134"/>
          </a:xfrm>
          <a:prstGeom prst="rect">
            <a:avLst/>
          </a:prstGeom>
        </p:spPr>
        <p:txBody>
          <a:bodyPr lIns="0" tIns="0" rIns="0" bIns="0" rtlCol="0" anchor="t">
            <a:spAutoFit/>
          </a:bodyPr>
          <a:lstStyle/>
          <a:p>
            <a:pPr algn="ctr">
              <a:lnSpc>
                <a:spcPts val="3919"/>
              </a:lnSpc>
            </a:pPr>
            <a:r>
              <a:rPr lang="en-US" sz="2799" u="sng">
                <a:solidFill>
                  <a:srgbClr val="000000"/>
                </a:solidFill>
                <a:latin typeface="Canva Sans Bold"/>
                <a:hlinkClick r:id="rId5" tooltip="https://uk.trustpilot.com/reviews/62cdd2144c35e69ec50d4739"/>
              </a:rPr>
              <a:t>Fist time with Clubszone and positive experience</a:t>
            </a:r>
          </a:p>
          <a:p>
            <a:pPr algn="ctr">
              <a:lnSpc>
                <a:spcPts val="3499"/>
              </a:lnSpc>
            </a:pPr>
            <a:r>
              <a:rPr lang="en-US" sz="2499">
                <a:solidFill>
                  <a:srgbClr val="000000"/>
                </a:solidFill>
                <a:latin typeface="Canva Sans Bold"/>
              </a:rPr>
              <a:t>First time we tried Clubszone and my 10 year old kids enjoy a lot, especially different sports they didn't know before. The staff were funny and caring with them. Speaking english was a plus in Verona. In general they had a great time!!</a:t>
            </a:r>
          </a:p>
          <a:p>
            <a:pPr algn="ctr">
              <a:lnSpc>
                <a:spcPts val="3654"/>
              </a:lnSpc>
            </a:pPr>
            <a:endParaRPr lang="en-US" sz="2499">
              <a:solidFill>
                <a:srgbClr val="000000"/>
              </a:solidFill>
              <a:latin typeface="Canva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028700" y="16020227"/>
            <a:ext cx="5102824" cy="0"/>
          </a:xfrm>
          <a:prstGeom prst="line">
            <a:avLst/>
          </a:prstGeom>
          <a:ln w="38100" cap="flat">
            <a:solidFill>
              <a:srgbClr val="FF7918"/>
            </a:solidFill>
            <a:prstDash val="solid"/>
            <a:headEnd type="none" w="sm" len="sm"/>
            <a:tailEnd type="arrow" w="med" len="sm"/>
          </a:ln>
        </p:spPr>
        <p:txBody>
          <a:bodyPr/>
          <a:lstStyle/>
          <a:p>
            <a:endParaRPr lang="en-GB"/>
          </a:p>
        </p:txBody>
      </p:sp>
      <p:grpSp>
        <p:nvGrpSpPr>
          <p:cNvPr id="3" name="Group 3"/>
          <p:cNvGrpSpPr/>
          <p:nvPr/>
        </p:nvGrpSpPr>
        <p:grpSpPr>
          <a:xfrm>
            <a:off x="-937700" y="4951972"/>
            <a:ext cx="10287000" cy="9559026"/>
            <a:chOff x="0" y="0"/>
            <a:chExt cx="2709333" cy="2517604"/>
          </a:xfrm>
        </p:grpSpPr>
        <p:sp>
          <p:nvSpPr>
            <p:cNvPr id="4" name="Freeform 4"/>
            <p:cNvSpPr/>
            <p:nvPr/>
          </p:nvSpPr>
          <p:spPr>
            <a:xfrm>
              <a:off x="0" y="0"/>
              <a:ext cx="2709333" cy="2517603"/>
            </a:xfrm>
            <a:custGeom>
              <a:avLst/>
              <a:gdLst/>
              <a:ahLst/>
              <a:cxnLst/>
              <a:rect l="l" t="t" r="r" b="b"/>
              <a:pathLst>
                <a:path w="2709333" h="2517603">
                  <a:moveTo>
                    <a:pt x="0" y="0"/>
                  </a:moveTo>
                  <a:lnTo>
                    <a:pt x="2709333" y="0"/>
                  </a:lnTo>
                  <a:lnTo>
                    <a:pt x="2709333" y="2517603"/>
                  </a:lnTo>
                  <a:lnTo>
                    <a:pt x="0" y="2517603"/>
                  </a:lnTo>
                  <a:close/>
                </a:path>
              </a:pathLst>
            </a:custGeom>
            <a:solidFill>
              <a:srgbClr val="FF7918"/>
            </a:solidFill>
          </p:spPr>
          <p:txBody>
            <a:bodyPr/>
            <a:lstStyle/>
            <a:p>
              <a:endParaRPr lang="en-GB"/>
            </a:p>
          </p:txBody>
        </p:sp>
        <p:sp>
          <p:nvSpPr>
            <p:cNvPr id="5" name="TextBox 5"/>
            <p:cNvSpPr txBox="1"/>
            <p:nvPr/>
          </p:nvSpPr>
          <p:spPr>
            <a:xfrm>
              <a:off x="0" y="9525"/>
              <a:ext cx="2709333" cy="2508079"/>
            </a:xfrm>
            <a:prstGeom prst="rect">
              <a:avLst/>
            </a:prstGeom>
          </p:spPr>
          <p:txBody>
            <a:bodyPr lIns="50800" tIns="50800" rIns="50800" bIns="50800" rtlCol="0" anchor="ctr"/>
            <a:lstStyle/>
            <a:p>
              <a:pPr algn="ctr">
                <a:lnSpc>
                  <a:spcPts val="2807"/>
                </a:lnSpc>
              </a:pPr>
              <a:endParaRPr/>
            </a:p>
          </p:txBody>
        </p:sp>
      </p:grpSp>
      <p:grpSp>
        <p:nvGrpSpPr>
          <p:cNvPr id="6" name="Group 6"/>
          <p:cNvGrpSpPr/>
          <p:nvPr/>
        </p:nvGrpSpPr>
        <p:grpSpPr>
          <a:xfrm>
            <a:off x="3645975" y="5567267"/>
            <a:ext cx="2995050" cy="3993113"/>
            <a:chOff x="0" y="0"/>
            <a:chExt cx="6242528" cy="8322773"/>
          </a:xfrm>
        </p:grpSpPr>
        <p:sp>
          <p:nvSpPr>
            <p:cNvPr id="7" name="Freeform 7"/>
            <p:cNvSpPr/>
            <p:nvPr/>
          </p:nvSpPr>
          <p:spPr>
            <a:xfrm>
              <a:off x="0" y="0"/>
              <a:ext cx="6242528" cy="8322773"/>
            </a:xfrm>
            <a:custGeom>
              <a:avLst/>
              <a:gdLst/>
              <a:ahLst/>
              <a:cxnLst/>
              <a:rect l="l" t="t" r="r" b="b"/>
              <a:pathLst>
                <a:path w="6242528" h="8322773">
                  <a:moveTo>
                    <a:pt x="5937728" y="0"/>
                  </a:moveTo>
                  <a:lnTo>
                    <a:pt x="304800" y="0"/>
                  </a:lnTo>
                  <a:cubicBezTo>
                    <a:pt x="135890" y="0"/>
                    <a:pt x="0" y="135890"/>
                    <a:pt x="0" y="304800"/>
                  </a:cubicBezTo>
                  <a:lnTo>
                    <a:pt x="0" y="8017973"/>
                  </a:lnTo>
                  <a:cubicBezTo>
                    <a:pt x="0" y="8186883"/>
                    <a:pt x="135890" y="8322773"/>
                    <a:pt x="304800" y="8322773"/>
                  </a:cubicBezTo>
                  <a:lnTo>
                    <a:pt x="5937728" y="8322773"/>
                  </a:lnTo>
                  <a:cubicBezTo>
                    <a:pt x="6106638" y="8322773"/>
                    <a:pt x="6242528" y="8186883"/>
                    <a:pt x="6242528" y="8017973"/>
                  </a:cubicBezTo>
                  <a:lnTo>
                    <a:pt x="6242528" y="304800"/>
                  </a:lnTo>
                  <a:cubicBezTo>
                    <a:pt x="6242528" y="135890"/>
                    <a:pt x="6106638" y="0"/>
                    <a:pt x="5937728" y="0"/>
                  </a:cubicBezTo>
                  <a:close/>
                </a:path>
              </a:pathLst>
            </a:custGeom>
            <a:solidFill>
              <a:srgbClr val="000000"/>
            </a:solidFill>
          </p:spPr>
          <p:txBody>
            <a:bodyPr/>
            <a:lstStyle/>
            <a:p>
              <a:endParaRPr lang="en-GB"/>
            </a:p>
          </p:txBody>
        </p:sp>
      </p:grpSp>
      <p:grpSp>
        <p:nvGrpSpPr>
          <p:cNvPr id="8" name="Group 8"/>
          <p:cNvGrpSpPr/>
          <p:nvPr/>
        </p:nvGrpSpPr>
        <p:grpSpPr>
          <a:xfrm>
            <a:off x="2070057" y="9903680"/>
            <a:ext cx="2995050" cy="3993113"/>
            <a:chOff x="0" y="0"/>
            <a:chExt cx="6242528" cy="8322773"/>
          </a:xfrm>
        </p:grpSpPr>
        <p:sp>
          <p:nvSpPr>
            <p:cNvPr id="9" name="Freeform 9"/>
            <p:cNvSpPr/>
            <p:nvPr/>
          </p:nvSpPr>
          <p:spPr>
            <a:xfrm>
              <a:off x="0" y="0"/>
              <a:ext cx="6242528" cy="8322773"/>
            </a:xfrm>
            <a:custGeom>
              <a:avLst/>
              <a:gdLst/>
              <a:ahLst/>
              <a:cxnLst/>
              <a:rect l="l" t="t" r="r" b="b"/>
              <a:pathLst>
                <a:path w="6242528" h="8322773">
                  <a:moveTo>
                    <a:pt x="5937728" y="0"/>
                  </a:moveTo>
                  <a:lnTo>
                    <a:pt x="304800" y="0"/>
                  </a:lnTo>
                  <a:cubicBezTo>
                    <a:pt x="135890" y="0"/>
                    <a:pt x="0" y="135890"/>
                    <a:pt x="0" y="304800"/>
                  </a:cubicBezTo>
                  <a:lnTo>
                    <a:pt x="0" y="8017973"/>
                  </a:lnTo>
                  <a:cubicBezTo>
                    <a:pt x="0" y="8186883"/>
                    <a:pt x="135890" y="8322773"/>
                    <a:pt x="304800" y="8322773"/>
                  </a:cubicBezTo>
                  <a:lnTo>
                    <a:pt x="5937728" y="8322773"/>
                  </a:lnTo>
                  <a:cubicBezTo>
                    <a:pt x="6106638" y="8322773"/>
                    <a:pt x="6242528" y="8186883"/>
                    <a:pt x="6242528" y="8017973"/>
                  </a:cubicBezTo>
                  <a:lnTo>
                    <a:pt x="6242528" y="304800"/>
                  </a:lnTo>
                  <a:cubicBezTo>
                    <a:pt x="6242528" y="135890"/>
                    <a:pt x="6106638" y="0"/>
                    <a:pt x="5937728" y="0"/>
                  </a:cubicBezTo>
                  <a:close/>
                </a:path>
              </a:pathLst>
            </a:custGeom>
            <a:solidFill>
              <a:srgbClr val="000000"/>
            </a:solidFill>
          </p:spPr>
          <p:txBody>
            <a:bodyPr/>
            <a:lstStyle/>
            <a:p>
              <a:endParaRPr lang="en-GB"/>
            </a:p>
          </p:txBody>
        </p:sp>
      </p:grpSp>
      <p:grpSp>
        <p:nvGrpSpPr>
          <p:cNvPr id="10" name="Group 10"/>
          <p:cNvGrpSpPr/>
          <p:nvPr/>
        </p:nvGrpSpPr>
        <p:grpSpPr>
          <a:xfrm>
            <a:off x="6947757" y="5567267"/>
            <a:ext cx="2995050" cy="3993113"/>
            <a:chOff x="0" y="0"/>
            <a:chExt cx="6242528" cy="8322773"/>
          </a:xfrm>
        </p:grpSpPr>
        <p:sp>
          <p:nvSpPr>
            <p:cNvPr id="11" name="Freeform 11"/>
            <p:cNvSpPr/>
            <p:nvPr/>
          </p:nvSpPr>
          <p:spPr>
            <a:xfrm>
              <a:off x="0" y="0"/>
              <a:ext cx="6242528" cy="8322773"/>
            </a:xfrm>
            <a:custGeom>
              <a:avLst/>
              <a:gdLst/>
              <a:ahLst/>
              <a:cxnLst/>
              <a:rect l="l" t="t" r="r" b="b"/>
              <a:pathLst>
                <a:path w="6242528" h="8322773">
                  <a:moveTo>
                    <a:pt x="5937728" y="0"/>
                  </a:moveTo>
                  <a:lnTo>
                    <a:pt x="304800" y="0"/>
                  </a:lnTo>
                  <a:cubicBezTo>
                    <a:pt x="135890" y="0"/>
                    <a:pt x="0" y="135890"/>
                    <a:pt x="0" y="304800"/>
                  </a:cubicBezTo>
                  <a:lnTo>
                    <a:pt x="0" y="8017973"/>
                  </a:lnTo>
                  <a:cubicBezTo>
                    <a:pt x="0" y="8186883"/>
                    <a:pt x="135890" y="8322773"/>
                    <a:pt x="304800" y="8322773"/>
                  </a:cubicBezTo>
                  <a:lnTo>
                    <a:pt x="5937728" y="8322773"/>
                  </a:lnTo>
                  <a:cubicBezTo>
                    <a:pt x="6106638" y="8322773"/>
                    <a:pt x="6242528" y="8186883"/>
                    <a:pt x="6242528" y="8017973"/>
                  </a:cubicBezTo>
                  <a:lnTo>
                    <a:pt x="6242528" y="304800"/>
                  </a:lnTo>
                  <a:cubicBezTo>
                    <a:pt x="6242528" y="135890"/>
                    <a:pt x="6106638" y="0"/>
                    <a:pt x="5937728" y="0"/>
                  </a:cubicBezTo>
                  <a:close/>
                </a:path>
              </a:pathLst>
            </a:custGeom>
            <a:solidFill>
              <a:srgbClr val="000000"/>
            </a:solidFill>
          </p:spPr>
          <p:txBody>
            <a:bodyPr/>
            <a:lstStyle/>
            <a:p>
              <a:endParaRPr lang="en-GB"/>
            </a:p>
          </p:txBody>
        </p:sp>
      </p:grpSp>
      <p:grpSp>
        <p:nvGrpSpPr>
          <p:cNvPr id="12" name="Group 12"/>
          <p:cNvGrpSpPr/>
          <p:nvPr/>
        </p:nvGrpSpPr>
        <p:grpSpPr>
          <a:xfrm>
            <a:off x="5371839" y="9903680"/>
            <a:ext cx="2995050" cy="3993113"/>
            <a:chOff x="0" y="0"/>
            <a:chExt cx="6242528" cy="8322773"/>
          </a:xfrm>
        </p:grpSpPr>
        <p:sp>
          <p:nvSpPr>
            <p:cNvPr id="13" name="Freeform 13"/>
            <p:cNvSpPr/>
            <p:nvPr/>
          </p:nvSpPr>
          <p:spPr>
            <a:xfrm>
              <a:off x="0" y="0"/>
              <a:ext cx="6242528" cy="8322773"/>
            </a:xfrm>
            <a:custGeom>
              <a:avLst/>
              <a:gdLst/>
              <a:ahLst/>
              <a:cxnLst/>
              <a:rect l="l" t="t" r="r" b="b"/>
              <a:pathLst>
                <a:path w="6242528" h="8322773">
                  <a:moveTo>
                    <a:pt x="5937728" y="0"/>
                  </a:moveTo>
                  <a:lnTo>
                    <a:pt x="304800" y="0"/>
                  </a:lnTo>
                  <a:cubicBezTo>
                    <a:pt x="135890" y="0"/>
                    <a:pt x="0" y="135890"/>
                    <a:pt x="0" y="304800"/>
                  </a:cubicBezTo>
                  <a:lnTo>
                    <a:pt x="0" y="8017973"/>
                  </a:lnTo>
                  <a:cubicBezTo>
                    <a:pt x="0" y="8186883"/>
                    <a:pt x="135890" y="8322773"/>
                    <a:pt x="304800" y="8322773"/>
                  </a:cubicBezTo>
                  <a:lnTo>
                    <a:pt x="5937728" y="8322773"/>
                  </a:lnTo>
                  <a:cubicBezTo>
                    <a:pt x="6106638" y="8322773"/>
                    <a:pt x="6242528" y="8186883"/>
                    <a:pt x="6242528" y="8017973"/>
                  </a:cubicBezTo>
                  <a:lnTo>
                    <a:pt x="6242528" y="304800"/>
                  </a:lnTo>
                  <a:cubicBezTo>
                    <a:pt x="6242528" y="135890"/>
                    <a:pt x="6106638" y="0"/>
                    <a:pt x="5937728" y="0"/>
                  </a:cubicBezTo>
                  <a:close/>
                </a:path>
              </a:pathLst>
            </a:custGeom>
            <a:solidFill>
              <a:srgbClr val="000000"/>
            </a:solidFill>
          </p:spPr>
          <p:txBody>
            <a:bodyPr/>
            <a:lstStyle/>
            <a:p>
              <a:endParaRPr lang="en-GB"/>
            </a:p>
          </p:txBody>
        </p:sp>
      </p:grpSp>
      <p:grpSp>
        <p:nvGrpSpPr>
          <p:cNvPr id="14" name="Group 14"/>
          <p:cNvGrpSpPr>
            <a:grpSpLocks noChangeAspect="1"/>
          </p:cNvGrpSpPr>
          <p:nvPr/>
        </p:nvGrpSpPr>
        <p:grpSpPr>
          <a:xfrm>
            <a:off x="3964323" y="5997467"/>
            <a:ext cx="2358354" cy="2358354"/>
            <a:chOff x="0" y="0"/>
            <a:chExt cx="3282950" cy="3282950"/>
          </a:xfrm>
        </p:grpSpPr>
        <p:sp>
          <p:nvSpPr>
            <p:cNvPr id="15" name="Freeform 15"/>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46561" t="-8694" r="-83866" b="-20921"/>
              </a:stretch>
            </a:blipFill>
          </p:spPr>
          <p:txBody>
            <a:bodyPr/>
            <a:lstStyle/>
            <a:p>
              <a:endParaRPr lang="en-GB"/>
            </a:p>
          </p:txBody>
        </p:sp>
      </p:grpSp>
      <p:grpSp>
        <p:nvGrpSpPr>
          <p:cNvPr id="16" name="Group 16"/>
          <p:cNvGrpSpPr>
            <a:grpSpLocks noChangeAspect="1"/>
          </p:cNvGrpSpPr>
          <p:nvPr/>
        </p:nvGrpSpPr>
        <p:grpSpPr>
          <a:xfrm>
            <a:off x="2388405" y="10333879"/>
            <a:ext cx="2358354" cy="2358354"/>
            <a:chOff x="0" y="0"/>
            <a:chExt cx="3282950" cy="3282950"/>
          </a:xfrm>
        </p:grpSpPr>
        <p:sp>
          <p:nvSpPr>
            <p:cNvPr id="17" name="Freeform 17"/>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a:stretch>
            </a:blipFill>
          </p:spPr>
          <p:txBody>
            <a:bodyPr/>
            <a:lstStyle/>
            <a:p>
              <a:endParaRPr lang="en-GB"/>
            </a:p>
          </p:txBody>
        </p:sp>
      </p:grpSp>
      <p:grpSp>
        <p:nvGrpSpPr>
          <p:cNvPr id="18" name="Group 18"/>
          <p:cNvGrpSpPr>
            <a:grpSpLocks noChangeAspect="1"/>
          </p:cNvGrpSpPr>
          <p:nvPr/>
        </p:nvGrpSpPr>
        <p:grpSpPr>
          <a:xfrm>
            <a:off x="7266105" y="5997467"/>
            <a:ext cx="2358354" cy="2358354"/>
            <a:chOff x="0" y="0"/>
            <a:chExt cx="3282950" cy="3282950"/>
          </a:xfrm>
        </p:grpSpPr>
        <p:sp>
          <p:nvSpPr>
            <p:cNvPr id="19" name="Freeform 19"/>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4"/>
              <a:stretch>
                <a:fillRect l="-31453" t="-20338" r="-34769" b="-45884"/>
              </a:stretch>
            </a:blipFill>
          </p:spPr>
          <p:txBody>
            <a:bodyPr/>
            <a:lstStyle/>
            <a:p>
              <a:endParaRPr lang="en-GB"/>
            </a:p>
          </p:txBody>
        </p:sp>
      </p:grpSp>
      <p:grpSp>
        <p:nvGrpSpPr>
          <p:cNvPr id="20" name="Group 20"/>
          <p:cNvGrpSpPr>
            <a:grpSpLocks noChangeAspect="1"/>
          </p:cNvGrpSpPr>
          <p:nvPr/>
        </p:nvGrpSpPr>
        <p:grpSpPr>
          <a:xfrm>
            <a:off x="5690187" y="10333879"/>
            <a:ext cx="2358354" cy="2358354"/>
            <a:chOff x="0" y="0"/>
            <a:chExt cx="3282950" cy="3282950"/>
          </a:xfrm>
        </p:grpSpPr>
        <p:sp>
          <p:nvSpPr>
            <p:cNvPr id="21" name="Freeform 21"/>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5"/>
              <a:stretch>
                <a:fillRect l="-67714" t="-13951" r="-42484" b="-96247"/>
              </a:stretch>
            </a:blipFill>
          </p:spPr>
          <p:txBody>
            <a:bodyPr/>
            <a:lstStyle/>
            <a:p>
              <a:endParaRPr lang="en-GB"/>
            </a:p>
          </p:txBody>
        </p:sp>
      </p:grpSp>
      <p:grpSp>
        <p:nvGrpSpPr>
          <p:cNvPr id="22" name="Group 22"/>
          <p:cNvGrpSpPr/>
          <p:nvPr/>
        </p:nvGrpSpPr>
        <p:grpSpPr>
          <a:xfrm>
            <a:off x="344193" y="5567267"/>
            <a:ext cx="2995050" cy="3993113"/>
            <a:chOff x="0" y="0"/>
            <a:chExt cx="6242528" cy="8322773"/>
          </a:xfrm>
        </p:grpSpPr>
        <p:sp>
          <p:nvSpPr>
            <p:cNvPr id="23" name="Freeform 23"/>
            <p:cNvSpPr/>
            <p:nvPr/>
          </p:nvSpPr>
          <p:spPr>
            <a:xfrm>
              <a:off x="0" y="0"/>
              <a:ext cx="6242528" cy="8322773"/>
            </a:xfrm>
            <a:custGeom>
              <a:avLst/>
              <a:gdLst/>
              <a:ahLst/>
              <a:cxnLst/>
              <a:rect l="l" t="t" r="r" b="b"/>
              <a:pathLst>
                <a:path w="6242528" h="8322773">
                  <a:moveTo>
                    <a:pt x="5937728" y="0"/>
                  </a:moveTo>
                  <a:lnTo>
                    <a:pt x="304800" y="0"/>
                  </a:lnTo>
                  <a:cubicBezTo>
                    <a:pt x="135890" y="0"/>
                    <a:pt x="0" y="135890"/>
                    <a:pt x="0" y="304800"/>
                  </a:cubicBezTo>
                  <a:lnTo>
                    <a:pt x="0" y="8017973"/>
                  </a:lnTo>
                  <a:cubicBezTo>
                    <a:pt x="0" y="8186883"/>
                    <a:pt x="135890" y="8322773"/>
                    <a:pt x="304800" y="8322773"/>
                  </a:cubicBezTo>
                  <a:lnTo>
                    <a:pt x="5937728" y="8322773"/>
                  </a:lnTo>
                  <a:cubicBezTo>
                    <a:pt x="6106638" y="8322773"/>
                    <a:pt x="6242528" y="8186883"/>
                    <a:pt x="6242528" y="8017973"/>
                  </a:cubicBezTo>
                  <a:lnTo>
                    <a:pt x="6242528" y="304800"/>
                  </a:lnTo>
                  <a:cubicBezTo>
                    <a:pt x="6242528" y="135890"/>
                    <a:pt x="6106638" y="0"/>
                    <a:pt x="5937728" y="0"/>
                  </a:cubicBezTo>
                  <a:close/>
                </a:path>
              </a:pathLst>
            </a:custGeom>
            <a:solidFill>
              <a:srgbClr val="000000"/>
            </a:solidFill>
          </p:spPr>
          <p:txBody>
            <a:bodyPr/>
            <a:lstStyle/>
            <a:p>
              <a:endParaRPr lang="en-GB"/>
            </a:p>
          </p:txBody>
        </p:sp>
      </p:grpSp>
      <p:grpSp>
        <p:nvGrpSpPr>
          <p:cNvPr id="24" name="Group 24"/>
          <p:cNvGrpSpPr>
            <a:grpSpLocks noChangeAspect="1"/>
          </p:cNvGrpSpPr>
          <p:nvPr/>
        </p:nvGrpSpPr>
        <p:grpSpPr>
          <a:xfrm>
            <a:off x="662541" y="5997467"/>
            <a:ext cx="2358354" cy="2358354"/>
            <a:chOff x="0" y="0"/>
            <a:chExt cx="3282950" cy="3282950"/>
          </a:xfrm>
        </p:grpSpPr>
        <p:sp>
          <p:nvSpPr>
            <p:cNvPr id="25" name="Freeform 25"/>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6"/>
              <a:stretch>
                <a:fillRect l="-74675" t="-61608" r="-79824" b="-92891"/>
              </a:stretch>
            </a:blipFill>
          </p:spPr>
          <p:txBody>
            <a:bodyPr/>
            <a:lstStyle/>
            <a:p>
              <a:endParaRPr lang="en-GB"/>
            </a:p>
          </p:txBody>
        </p:sp>
      </p:grpSp>
      <p:grpSp>
        <p:nvGrpSpPr>
          <p:cNvPr id="26" name="Group 26"/>
          <p:cNvGrpSpPr/>
          <p:nvPr/>
        </p:nvGrpSpPr>
        <p:grpSpPr>
          <a:xfrm>
            <a:off x="0" y="0"/>
            <a:ext cx="1654646" cy="1659663"/>
            <a:chOff x="0" y="0"/>
            <a:chExt cx="2206195" cy="2212883"/>
          </a:xfrm>
        </p:grpSpPr>
        <p:grpSp>
          <p:nvGrpSpPr>
            <p:cNvPr id="27" name="Group 27"/>
            <p:cNvGrpSpPr/>
            <p:nvPr/>
          </p:nvGrpSpPr>
          <p:grpSpPr>
            <a:xfrm>
              <a:off x="0" y="0"/>
              <a:ext cx="2206195" cy="2212883"/>
              <a:chOff x="0" y="0"/>
              <a:chExt cx="435792" cy="437113"/>
            </a:xfrm>
          </p:grpSpPr>
          <p:sp>
            <p:nvSpPr>
              <p:cNvPr id="28" name="Freeform 28"/>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29" name="TextBox 29"/>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30" name="Freeform 30"/>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7"/>
              <a:stretch>
                <a:fillRect/>
              </a:stretch>
            </a:blipFill>
          </p:spPr>
          <p:txBody>
            <a:bodyPr/>
            <a:lstStyle/>
            <a:p>
              <a:endParaRPr lang="en-GB"/>
            </a:p>
          </p:txBody>
        </p:sp>
      </p:grpSp>
      <p:sp>
        <p:nvSpPr>
          <p:cNvPr id="31" name="TextBox 31"/>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sp>
        <p:nvSpPr>
          <p:cNvPr id="32" name="TextBox 32"/>
          <p:cNvSpPr txBox="1"/>
          <p:nvPr/>
        </p:nvSpPr>
        <p:spPr>
          <a:xfrm>
            <a:off x="1028700" y="3079357"/>
            <a:ext cx="8229600" cy="1282065"/>
          </a:xfrm>
          <a:prstGeom prst="rect">
            <a:avLst/>
          </a:prstGeom>
        </p:spPr>
        <p:txBody>
          <a:bodyPr lIns="0" tIns="0" rIns="0" bIns="0" rtlCol="0" anchor="t">
            <a:spAutoFit/>
          </a:bodyPr>
          <a:lstStyle/>
          <a:p>
            <a:pPr algn="ctr">
              <a:lnSpc>
                <a:spcPts val="9600"/>
              </a:lnSpc>
            </a:pPr>
            <a:r>
              <a:rPr lang="en-US" sz="9600">
                <a:solidFill>
                  <a:srgbClr val="FFFFFF"/>
                </a:solidFill>
                <a:latin typeface="Anton"/>
              </a:rPr>
              <a:t>Meet the team </a:t>
            </a:r>
          </a:p>
        </p:txBody>
      </p:sp>
      <p:sp>
        <p:nvSpPr>
          <p:cNvPr id="33" name="TextBox 33"/>
          <p:cNvSpPr txBox="1"/>
          <p:nvPr/>
        </p:nvSpPr>
        <p:spPr>
          <a:xfrm>
            <a:off x="1252129" y="8641510"/>
            <a:ext cx="1179177" cy="605155"/>
          </a:xfrm>
          <a:prstGeom prst="rect">
            <a:avLst/>
          </a:prstGeom>
        </p:spPr>
        <p:txBody>
          <a:bodyPr lIns="0" tIns="0" rIns="0" bIns="0" rtlCol="0" anchor="t">
            <a:spAutoFit/>
          </a:bodyPr>
          <a:lstStyle/>
          <a:p>
            <a:pPr algn="ctr">
              <a:lnSpc>
                <a:spcPts val="4624"/>
              </a:lnSpc>
            </a:pPr>
            <a:r>
              <a:rPr lang="en-US" sz="3699">
                <a:solidFill>
                  <a:srgbClr val="FFFFFF"/>
                </a:solidFill>
                <a:latin typeface="Arimo Bold"/>
              </a:rPr>
              <a:t>Marc</a:t>
            </a:r>
          </a:p>
        </p:txBody>
      </p:sp>
      <p:sp>
        <p:nvSpPr>
          <p:cNvPr id="34" name="TextBox 34"/>
          <p:cNvSpPr txBox="1"/>
          <p:nvPr/>
        </p:nvSpPr>
        <p:spPr>
          <a:xfrm>
            <a:off x="4553911" y="8641510"/>
            <a:ext cx="1179177" cy="605155"/>
          </a:xfrm>
          <a:prstGeom prst="rect">
            <a:avLst/>
          </a:prstGeom>
        </p:spPr>
        <p:txBody>
          <a:bodyPr lIns="0" tIns="0" rIns="0" bIns="0" rtlCol="0" anchor="t">
            <a:spAutoFit/>
          </a:bodyPr>
          <a:lstStyle/>
          <a:p>
            <a:pPr algn="ctr">
              <a:lnSpc>
                <a:spcPts val="4624"/>
              </a:lnSpc>
            </a:pPr>
            <a:r>
              <a:rPr lang="en-US" sz="3699">
                <a:solidFill>
                  <a:srgbClr val="FFFFFF"/>
                </a:solidFill>
                <a:latin typeface="Arimo Bold"/>
              </a:rPr>
              <a:t>Katie</a:t>
            </a:r>
          </a:p>
        </p:txBody>
      </p:sp>
      <p:sp>
        <p:nvSpPr>
          <p:cNvPr id="35" name="TextBox 35"/>
          <p:cNvSpPr txBox="1"/>
          <p:nvPr/>
        </p:nvSpPr>
        <p:spPr>
          <a:xfrm>
            <a:off x="7723264" y="8641510"/>
            <a:ext cx="1626036" cy="605155"/>
          </a:xfrm>
          <a:prstGeom prst="rect">
            <a:avLst/>
          </a:prstGeom>
        </p:spPr>
        <p:txBody>
          <a:bodyPr lIns="0" tIns="0" rIns="0" bIns="0" rtlCol="0" anchor="t">
            <a:spAutoFit/>
          </a:bodyPr>
          <a:lstStyle/>
          <a:p>
            <a:pPr algn="ctr">
              <a:lnSpc>
                <a:spcPts val="4624"/>
              </a:lnSpc>
            </a:pPr>
            <a:r>
              <a:rPr lang="en-US" sz="3699">
                <a:solidFill>
                  <a:srgbClr val="FFFFFF"/>
                </a:solidFill>
                <a:latin typeface="Arimo Bold"/>
              </a:rPr>
              <a:t>Alvaro</a:t>
            </a:r>
          </a:p>
        </p:txBody>
      </p:sp>
      <p:sp>
        <p:nvSpPr>
          <p:cNvPr id="36" name="TextBox 36"/>
          <p:cNvSpPr txBox="1"/>
          <p:nvPr/>
        </p:nvSpPr>
        <p:spPr>
          <a:xfrm>
            <a:off x="2754564" y="12887997"/>
            <a:ext cx="1626036" cy="605155"/>
          </a:xfrm>
          <a:prstGeom prst="rect">
            <a:avLst/>
          </a:prstGeom>
        </p:spPr>
        <p:txBody>
          <a:bodyPr lIns="0" tIns="0" rIns="0" bIns="0" rtlCol="0" anchor="t">
            <a:spAutoFit/>
          </a:bodyPr>
          <a:lstStyle/>
          <a:p>
            <a:pPr algn="ctr">
              <a:lnSpc>
                <a:spcPts val="4624"/>
              </a:lnSpc>
            </a:pPr>
            <a:r>
              <a:rPr lang="en-US" sz="3699">
                <a:solidFill>
                  <a:srgbClr val="FFFFFF"/>
                </a:solidFill>
                <a:latin typeface="Arimo Bold"/>
              </a:rPr>
              <a:t>Owen</a:t>
            </a:r>
          </a:p>
        </p:txBody>
      </p:sp>
      <p:sp>
        <p:nvSpPr>
          <p:cNvPr id="37" name="TextBox 37"/>
          <p:cNvSpPr txBox="1"/>
          <p:nvPr/>
        </p:nvSpPr>
        <p:spPr>
          <a:xfrm>
            <a:off x="6134739" y="12887997"/>
            <a:ext cx="1626036" cy="605155"/>
          </a:xfrm>
          <a:prstGeom prst="rect">
            <a:avLst/>
          </a:prstGeom>
        </p:spPr>
        <p:txBody>
          <a:bodyPr lIns="0" tIns="0" rIns="0" bIns="0" rtlCol="0" anchor="t">
            <a:spAutoFit/>
          </a:bodyPr>
          <a:lstStyle/>
          <a:p>
            <a:pPr algn="ctr">
              <a:lnSpc>
                <a:spcPts val="4624"/>
              </a:lnSpc>
            </a:pPr>
            <a:r>
              <a:rPr lang="en-US" sz="3699">
                <a:solidFill>
                  <a:srgbClr val="FFFFFF"/>
                </a:solidFill>
                <a:latin typeface="Arimo Bold"/>
              </a:rPr>
              <a:t>Adam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13995"/>
            <a:ext cx="10287000" cy="18288000"/>
            <a:chOff x="0" y="0"/>
            <a:chExt cx="2709333" cy="4816593"/>
          </a:xfrm>
        </p:grpSpPr>
        <p:sp>
          <p:nvSpPr>
            <p:cNvPr id="3" name="Freeform 3"/>
            <p:cNvSpPr/>
            <p:nvPr/>
          </p:nvSpPr>
          <p:spPr>
            <a:xfrm>
              <a:off x="0" y="0"/>
              <a:ext cx="2709333" cy="4816592"/>
            </a:xfrm>
            <a:custGeom>
              <a:avLst/>
              <a:gdLst/>
              <a:ahLst/>
              <a:cxnLst/>
              <a:rect l="l" t="t" r="r" b="b"/>
              <a:pathLst>
                <a:path w="2709333" h="4816592">
                  <a:moveTo>
                    <a:pt x="0" y="0"/>
                  </a:moveTo>
                  <a:lnTo>
                    <a:pt x="2709333" y="0"/>
                  </a:lnTo>
                  <a:lnTo>
                    <a:pt x="2709333" y="4816592"/>
                  </a:lnTo>
                  <a:lnTo>
                    <a:pt x="0" y="4816592"/>
                  </a:lnTo>
                  <a:close/>
                </a:path>
              </a:pathLst>
            </a:custGeom>
            <a:solidFill>
              <a:srgbClr val="FF7918"/>
            </a:solidFill>
          </p:spPr>
          <p:txBody>
            <a:bodyPr/>
            <a:lstStyle/>
            <a:p>
              <a:endParaRPr lang="en-GB"/>
            </a:p>
          </p:txBody>
        </p:sp>
        <p:sp>
          <p:nvSpPr>
            <p:cNvPr id="4" name="TextBox 4"/>
            <p:cNvSpPr txBox="1"/>
            <p:nvPr/>
          </p:nvSpPr>
          <p:spPr>
            <a:xfrm>
              <a:off x="0" y="9525"/>
              <a:ext cx="2709333" cy="4807068"/>
            </a:xfrm>
            <a:prstGeom prst="rect">
              <a:avLst/>
            </a:prstGeom>
          </p:spPr>
          <p:txBody>
            <a:bodyPr lIns="50800" tIns="50800" rIns="50800" bIns="50800" rtlCol="0" anchor="ctr"/>
            <a:lstStyle/>
            <a:p>
              <a:pPr algn="ctr">
                <a:lnSpc>
                  <a:spcPts val="2807"/>
                </a:lnSpc>
              </a:pPr>
              <a:endParaRPr/>
            </a:p>
          </p:txBody>
        </p:sp>
      </p:grpSp>
      <p:sp>
        <p:nvSpPr>
          <p:cNvPr id="5" name="AutoShape 5"/>
          <p:cNvSpPr/>
          <p:nvPr/>
        </p:nvSpPr>
        <p:spPr>
          <a:xfrm>
            <a:off x="968688" y="16335882"/>
            <a:ext cx="5102824" cy="0"/>
          </a:xfrm>
          <a:prstGeom prst="line">
            <a:avLst/>
          </a:prstGeom>
          <a:ln w="38100" cap="flat">
            <a:solidFill>
              <a:srgbClr val="000000"/>
            </a:solidFill>
            <a:prstDash val="solid"/>
            <a:headEnd type="none" w="sm" len="sm"/>
            <a:tailEnd type="arrow" w="med" len="sm"/>
          </a:ln>
        </p:spPr>
        <p:txBody>
          <a:bodyPr/>
          <a:lstStyle/>
          <a:p>
            <a:endParaRPr lang="en-GB"/>
          </a:p>
        </p:txBody>
      </p:sp>
      <p:grpSp>
        <p:nvGrpSpPr>
          <p:cNvPr id="6" name="Group 6"/>
          <p:cNvGrpSpPr>
            <a:grpSpLocks noChangeAspect="1"/>
          </p:cNvGrpSpPr>
          <p:nvPr/>
        </p:nvGrpSpPr>
        <p:grpSpPr>
          <a:xfrm>
            <a:off x="1028700" y="2176468"/>
            <a:ext cx="3783821" cy="3783806"/>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a:stretch>
            </a:blipFill>
          </p:spPr>
          <p:txBody>
            <a:bodyPr/>
            <a:lstStyle/>
            <a:p>
              <a:endParaRPr lang="en-GB"/>
            </a:p>
          </p:txBody>
        </p:sp>
      </p:grpSp>
      <p:grpSp>
        <p:nvGrpSpPr>
          <p:cNvPr id="8" name="Group 8"/>
          <p:cNvGrpSpPr>
            <a:grpSpLocks noChangeAspect="1"/>
          </p:cNvGrpSpPr>
          <p:nvPr/>
        </p:nvGrpSpPr>
        <p:grpSpPr>
          <a:xfrm>
            <a:off x="5474479" y="2176468"/>
            <a:ext cx="3783821" cy="3783806"/>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a:stretch>
            </a:blipFill>
          </p:spPr>
          <p:txBody>
            <a:bodyPr/>
            <a:lstStyle/>
            <a:p>
              <a:endParaRPr lang="en-GB"/>
            </a:p>
          </p:txBody>
        </p:sp>
      </p:grpSp>
      <p:grpSp>
        <p:nvGrpSpPr>
          <p:cNvPr id="10" name="Group 10"/>
          <p:cNvGrpSpPr>
            <a:grpSpLocks noChangeAspect="1"/>
          </p:cNvGrpSpPr>
          <p:nvPr/>
        </p:nvGrpSpPr>
        <p:grpSpPr>
          <a:xfrm>
            <a:off x="1028700" y="12018676"/>
            <a:ext cx="3783821" cy="3783806"/>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a:stretch>
            </a:blipFill>
          </p:spPr>
          <p:txBody>
            <a:bodyPr/>
            <a:lstStyle/>
            <a:p>
              <a:endParaRPr lang="en-GB"/>
            </a:p>
          </p:txBody>
        </p:sp>
      </p:grpSp>
      <p:grpSp>
        <p:nvGrpSpPr>
          <p:cNvPr id="12" name="Group 12"/>
          <p:cNvGrpSpPr>
            <a:grpSpLocks noChangeAspect="1"/>
          </p:cNvGrpSpPr>
          <p:nvPr/>
        </p:nvGrpSpPr>
        <p:grpSpPr>
          <a:xfrm>
            <a:off x="5474479" y="12018676"/>
            <a:ext cx="3783821" cy="3783806"/>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a:stretch>
            </a:blipFill>
          </p:spPr>
          <p:txBody>
            <a:bodyPr/>
            <a:lstStyle/>
            <a:p>
              <a:endParaRPr lang="en-GB"/>
            </a:p>
          </p:txBody>
        </p:sp>
      </p:grpSp>
      <p:grpSp>
        <p:nvGrpSpPr>
          <p:cNvPr id="14" name="Group 14"/>
          <p:cNvGrpSpPr/>
          <p:nvPr/>
        </p:nvGrpSpPr>
        <p:grpSpPr>
          <a:xfrm>
            <a:off x="0" y="2626"/>
            <a:ext cx="1654646" cy="1659663"/>
            <a:chOff x="0" y="0"/>
            <a:chExt cx="2206195" cy="2212883"/>
          </a:xfrm>
        </p:grpSpPr>
        <p:grpSp>
          <p:nvGrpSpPr>
            <p:cNvPr id="15" name="Group 15"/>
            <p:cNvGrpSpPr/>
            <p:nvPr/>
          </p:nvGrpSpPr>
          <p:grpSpPr>
            <a:xfrm>
              <a:off x="0" y="0"/>
              <a:ext cx="2206195" cy="2212883"/>
              <a:chOff x="0" y="0"/>
              <a:chExt cx="435792" cy="437113"/>
            </a:xfrm>
          </p:grpSpPr>
          <p:sp>
            <p:nvSpPr>
              <p:cNvPr id="16" name="Freeform 16"/>
              <p:cNvSpPr/>
              <p:nvPr/>
            </p:nvSpPr>
            <p:spPr>
              <a:xfrm>
                <a:off x="0" y="0"/>
                <a:ext cx="435792" cy="437113"/>
              </a:xfrm>
              <a:custGeom>
                <a:avLst/>
                <a:gdLst/>
                <a:ahLst/>
                <a:cxnLst/>
                <a:rect l="l" t="t" r="r" b="b"/>
                <a:pathLst>
                  <a:path w="435792" h="437113">
                    <a:moveTo>
                      <a:pt x="0" y="0"/>
                    </a:moveTo>
                    <a:lnTo>
                      <a:pt x="435792" y="0"/>
                    </a:lnTo>
                    <a:lnTo>
                      <a:pt x="435792" y="437113"/>
                    </a:lnTo>
                    <a:lnTo>
                      <a:pt x="0" y="437113"/>
                    </a:lnTo>
                    <a:close/>
                  </a:path>
                </a:pathLst>
              </a:custGeom>
              <a:solidFill>
                <a:srgbClr val="FFFFFF"/>
              </a:solidFill>
            </p:spPr>
            <p:txBody>
              <a:bodyPr/>
              <a:lstStyle/>
              <a:p>
                <a:endParaRPr lang="en-GB"/>
              </a:p>
            </p:txBody>
          </p:sp>
          <p:sp>
            <p:nvSpPr>
              <p:cNvPr id="17" name="TextBox 17"/>
              <p:cNvSpPr txBox="1"/>
              <p:nvPr/>
            </p:nvSpPr>
            <p:spPr>
              <a:xfrm>
                <a:off x="0" y="9525"/>
                <a:ext cx="435792" cy="427588"/>
              </a:xfrm>
              <a:prstGeom prst="rect">
                <a:avLst/>
              </a:prstGeom>
            </p:spPr>
            <p:txBody>
              <a:bodyPr lIns="50800" tIns="50800" rIns="50800" bIns="50800" rtlCol="0" anchor="ctr"/>
              <a:lstStyle/>
              <a:p>
                <a:pPr algn="ctr">
                  <a:lnSpc>
                    <a:spcPts val="2807"/>
                  </a:lnSpc>
                </a:pPr>
                <a:endParaRPr/>
              </a:p>
            </p:txBody>
          </p:sp>
        </p:grpSp>
        <p:sp>
          <p:nvSpPr>
            <p:cNvPr id="18" name="Freeform 18"/>
            <p:cNvSpPr/>
            <p:nvPr/>
          </p:nvSpPr>
          <p:spPr>
            <a:xfrm>
              <a:off x="71490" y="74834"/>
              <a:ext cx="2063215" cy="2063215"/>
            </a:xfrm>
            <a:custGeom>
              <a:avLst/>
              <a:gdLst/>
              <a:ahLst/>
              <a:cxnLst/>
              <a:rect l="l" t="t" r="r" b="b"/>
              <a:pathLst>
                <a:path w="2063215" h="2063215">
                  <a:moveTo>
                    <a:pt x="0" y="0"/>
                  </a:moveTo>
                  <a:lnTo>
                    <a:pt x="2063215" y="0"/>
                  </a:lnTo>
                  <a:lnTo>
                    <a:pt x="2063215" y="2063215"/>
                  </a:lnTo>
                  <a:lnTo>
                    <a:pt x="0" y="2063215"/>
                  </a:lnTo>
                  <a:lnTo>
                    <a:pt x="0" y="0"/>
                  </a:lnTo>
                  <a:close/>
                </a:path>
              </a:pathLst>
            </a:custGeom>
            <a:blipFill>
              <a:blip r:embed="rId6"/>
              <a:stretch>
                <a:fillRect/>
              </a:stretch>
            </a:blipFill>
          </p:spPr>
          <p:txBody>
            <a:bodyPr/>
            <a:lstStyle/>
            <a:p>
              <a:endParaRPr lang="en-GB"/>
            </a:p>
          </p:txBody>
        </p:sp>
      </p:grpSp>
      <p:sp>
        <p:nvSpPr>
          <p:cNvPr id="19" name="Freeform 19"/>
          <p:cNvSpPr/>
          <p:nvPr/>
        </p:nvSpPr>
        <p:spPr>
          <a:xfrm>
            <a:off x="827323" y="6589684"/>
            <a:ext cx="677641" cy="968058"/>
          </a:xfrm>
          <a:custGeom>
            <a:avLst/>
            <a:gdLst/>
            <a:ahLst/>
            <a:cxnLst/>
            <a:rect l="l" t="t" r="r" b="b"/>
            <a:pathLst>
              <a:path w="677641" h="968058">
                <a:moveTo>
                  <a:pt x="0" y="0"/>
                </a:moveTo>
                <a:lnTo>
                  <a:pt x="677641" y="0"/>
                </a:lnTo>
                <a:lnTo>
                  <a:pt x="677641" y="968059"/>
                </a:lnTo>
                <a:lnTo>
                  <a:pt x="0" y="96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0" name="Freeform 20"/>
          <p:cNvSpPr/>
          <p:nvPr/>
        </p:nvSpPr>
        <p:spPr>
          <a:xfrm>
            <a:off x="723431" y="9459358"/>
            <a:ext cx="885425" cy="885425"/>
          </a:xfrm>
          <a:custGeom>
            <a:avLst/>
            <a:gdLst/>
            <a:ahLst/>
            <a:cxnLst/>
            <a:rect l="l" t="t" r="r" b="b"/>
            <a:pathLst>
              <a:path w="885425" h="885425">
                <a:moveTo>
                  <a:pt x="0" y="0"/>
                </a:moveTo>
                <a:lnTo>
                  <a:pt x="885425" y="0"/>
                </a:lnTo>
                <a:lnTo>
                  <a:pt x="885425" y="885425"/>
                </a:lnTo>
                <a:lnTo>
                  <a:pt x="0" y="8854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21"/>
          <p:cNvSpPr/>
          <p:nvPr/>
        </p:nvSpPr>
        <p:spPr>
          <a:xfrm>
            <a:off x="824671" y="10782933"/>
            <a:ext cx="823422" cy="800965"/>
          </a:xfrm>
          <a:custGeom>
            <a:avLst/>
            <a:gdLst/>
            <a:ahLst/>
            <a:cxnLst/>
            <a:rect l="l" t="t" r="r" b="b"/>
            <a:pathLst>
              <a:path w="823422" h="800965">
                <a:moveTo>
                  <a:pt x="0" y="0"/>
                </a:moveTo>
                <a:lnTo>
                  <a:pt x="823422" y="0"/>
                </a:lnTo>
                <a:lnTo>
                  <a:pt x="823422" y="800965"/>
                </a:lnTo>
                <a:lnTo>
                  <a:pt x="0" y="800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2" name="Freeform 22"/>
          <p:cNvSpPr/>
          <p:nvPr/>
        </p:nvSpPr>
        <p:spPr>
          <a:xfrm>
            <a:off x="666616" y="7985084"/>
            <a:ext cx="942240" cy="1046933"/>
          </a:xfrm>
          <a:custGeom>
            <a:avLst/>
            <a:gdLst/>
            <a:ahLst/>
            <a:cxnLst/>
            <a:rect l="l" t="t" r="r" b="b"/>
            <a:pathLst>
              <a:path w="942240" h="1046933">
                <a:moveTo>
                  <a:pt x="0" y="0"/>
                </a:moveTo>
                <a:lnTo>
                  <a:pt x="942240" y="0"/>
                </a:lnTo>
                <a:lnTo>
                  <a:pt x="942240" y="1046933"/>
                </a:lnTo>
                <a:lnTo>
                  <a:pt x="0" y="10469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3" name="TextBox 23"/>
          <p:cNvSpPr txBox="1"/>
          <p:nvPr/>
        </p:nvSpPr>
        <p:spPr>
          <a:xfrm>
            <a:off x="1028700" y="16858869"/>
            <a:ext cx="5214812" cy="819912"/>
          </a:xfrm>
          <a:prstGeom prst="rect">
            <a:avLst/>
          </a:prstGeom>
        </p:spPr>
        <p:txBody>
          <a:bodyPr lIns="0" tIns="0" rIns="0" bIns="0" rtlCol="0" anchor="t">
            <a:spAutoFit/>
          </a:bodyPr>
          <a:lstStyle/>
          <a:p>
            <a:pPr>
              <a:lnSpc>
                <a:spcPts val="3158"/>
              </a:lnSpc>
            </a:pPr>
            <a:r>
              <a:rPr lang="en-US" sz="2699">
                <a:solidFill>
                  <a:srgbClr val="FFFFFF"/>
                </a:solidFill>
                <a:latin typeface="Arimo"/>
              </a:rPr>
              <a:t>www.clubszone.co.uk/verona</a:t>
            </a:r>
          </a:p>
          <a:p>
            <a:pPr>
              <a:lnSpc>
                <a:spcPts val="3158"/>
              </a:lnSpc>
            </a:pPr>
            <a:endParaRPr lang="en-US" sz="2699">
              <a:solidFill>
                <a:srgbClr val="FFFFFF"/>
              </a:solidFill>
              <a:latin typeface="Arimo"/>
            </a:endParaRPr>
          </a:p>
        </p:txBody>
      </p:sp>
      <p:sp>
        <p:nvSpPr>
          <p:cNvPr id="24" name="TextBox 24"/>
          <p:cNvSpPr txBox="1"/>
          <p:nvPr/>
        </p:nvSpPr>
        <p:spPr>
          <a:xfrm>
            <a:off x="1856023" y="400050"/>
            <a:ext cx="8430977" cy="1257300"/>
          </a:xfrm>
          <a:prstGeom prst="rect">
            <a:avLst/>
          </a:prstGeom>
        </p:spPr>
        <p:txBody>
          <a:bodyPr lIns="0" tIns="0" rIns="0" bIns="0" rtlCol="0" anchor="t">
            <a:spAutoFit/>
          </a:bodyPr>
          <a:lstStyle/>
          <a:p>
            <a:pPr>
              <a:lnSpc>
                <a:spcPts val="9960"/>
              </a:lnSpc>
            </a:pPr>
            <a:r>
              <a:rPr lang="en-US" sz="8300">
                <a:solidFill>
                  <a:srgbClr val="000000"/>
                </a:solidFill>
                <a:latin typeface="Anton"/>
              </a:rPr>
              <a:t>Verona 2024 Details</a:t>
            </a:r>
          </a:p>
        </p:txBody>
      </p:sp>
      <p:sp>
        <p:nvSpPr>
          <p:cNvPr id="25" name="TextBox 25"/>
          <p:cNvSpPr txBox="1"/>
          <p:nvPr/>
        </p:nvSpPr>
        <p:spPr>
          <a:xfrm>
            <a:off x="1865107" y="6458586"/>
            <a:ext cx="7874035" cy="1128394"/>
          </a:xfrm>
          <a:prstGeom prst="rect">
            <a:avLst/>
          </a:prstGeom>
        </p:spPr>
        <p:txBody>
          <a:bodyPr lIns="0" tIns="0" rIns="0" bIns="0" rtlCol="0" anchor="t">
            <a:spAutoFit/>
          </a:bodyPr>
          <a:lstStyle/>
          <a:p>
            <a:pPr>
              <a:lnSpc>
                <a:spcPts val="4480"/>
              </a:lnSpc>
            </a:pPr>
            <a:r>
              <a:rPr lang="en-US" sz="3200">
                <a:solidFill>
                  <a:srgbClr val="000000"/>
                </a:solidFill>
                <a:latin typeface="Arimo"/>
              </a:rPr>
              <a:t>Citella, Via Citella, 48, 37012, Bussolengo, Verona, Italy </a:t>
            </a:r>
          </a:p>
        </p:txBody>
      </p:sp>
      <p:sp>
        <p:nvSpPr>
          <p:cNvPr id="26" name="TextBox 26"/>
          <p:cNvSpPr txBox="1"/>
          <p:nvPr/>
        </p:nvSpPr>
        <p:spPr>
          <a:xfrm>
            <a:off x="1865107" y="8015605"/>
            <a:ext cx="4206404" cy="1128395"/>
          </a:xfrm>
          <a:prstGeom prst="rect">
            <a:avLst/>
          </a:prstGeom>
        </p:spPr>
        <p:txBody>
          <a:bodyPr lIns="0" tIns="0" rIns="0" bIns="0" rtlCol="0" anchor="t">
            <a:spAutoFit/>
          </a:bodyPr>
          <a:lstStyle/>
          <a:p>
            <a:pPr algn="ctr">
              <a:lnSpc>
                <a:spcPts val="4480"/>
              </a:lnSpc>
            </a:pPr>
            <a:r>
              <a:rPr lang="en-US" sz="3200">
                <a:solidFill>
                  <a:srgbClr val="000000"/>
                </a:solidFill>
                <a:latin typeface="Arimo"/>
              </a:rPr>
              <a:t>10/6/2024 - 14/6/2024</a:t>
            </a:r>
          </a:p>
          <a:p>
            <a:pPr algn="ctr">
              <a:lnSpc>
                <a:spcPts val="4480"/>
              </a:lnSpc>
            </a:pPr>
            <a:r>
              <a:rPr lang="en-US" sz="3200">
                <a:solidFill>
                  <a:srgbClr val="000000"/>
                </a:solidFill>
                <a:latin typeface="Arimo"/>
              </a:rPr>
              <a:t>17/6/2024 - 21/6/2024 </a:t>
            </a:r>
          </a:p>
        </p:txBody>
      </p:sp>
      <p:sp>
        <p:nvSpPr>
          <p:cNvPr id="27" name="TextBox 27"/>
          <p:cNvSpPr txBox="1"/>
          <p:nvPr/>
        </p:nvSpPr>
        <p:spPr>
          <a:xfrm>
            <a:off x="1865107" y="10857343"/>
            <a:ext cx="6458819" cy="566420"/>
          </a:xfrm>
          <a:prstGeom prst="rect">
            <a:avLst/>
          </a:prstGeom>
        </p:spPr>
        <p:txBody>
          <a:bodyPr lIns="0" tIns="0" rIns="0" bIns="0" rtlCol="0" anchor="t">
            <a:spAutoFit/>
          </a:bodyPr>
          <a:lstStyle/>
          <a:p>
            <a:pPr algn="ctr">
              <a:lnSpc>
                <a:spcPts val="4480"/>
              </a:lnSpc>
            </a:pPr>
            <a:r>
              <a:rPr lang="en-US" sz="3200">
                <a:solidFill>
                  <a:srgbClr val="000000"/>
                </a:solidFill>
                <a:latin typeface="Arimo"/>
              </a:rPr>
              <a:t>For children aged 5 to 13 years old</a:t>
            </a:r>
          </a:p>
        </p:txBody>
      </p:sp>
      <p:sp>
        <p:nvSpPr>
          <p:cNvPr id="28" name="TextBox 28"/>
          <p:cNvSpPr txBox="1"/>
          <p:nvPr/>
        </p:nvSpPr>
        <p:spPr>
          <a:xfrm>
            <a:off x="1865107" y="9648825"/>
            <a:ext cx="3346687" cy="566420"/>
          </a:xfrm>
          <a:prstGeom prst="rect">
            <a:avLst/>
          </a:prstGeom>
        </p:spPr>
        <p:txBody>
          <a:bodyPr lIns="0" tIns="0" rIns="0" bIns="0" rtlCol="0" anchor="t">
            <a:spAutoFit/>
          </a:bodyPr>
          <a:lstStyle/>
          <a:p>
            <a:pPr algn="ctr">
              <a:lnSpc>
                <a:spcPts val="4480"/>
              </a:lnSpc>
            </a:pPr>
            <a:r>
              <a:rPr lang="en-US" sz="3200">
                <a:solidFill>
                  <a:srgbClr val="000000"/>
                </a:solidFill>
                <a:latin typeface="Arimo"/>
              </a:rPr>
              <a:t>8:00am - 4:00pm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648</Words>
  <Application>Microsoft Office PowerPoint</Application>
  <PresentationFormat>Custom</PresentationFormat>
  <Paragraphs>57</Paragraphs>
  <Slides>10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Montserrat Semi-Bold</vt:lpstr>
      <vt:lpstr>Montserrat Ultra-Bold</vt:lpstr>
      <vt:lpstr>Canva Sans Bold</vt:lpstr>
      <vt:lpstr>Arimo</vt:lpstr>
      <vt:lpstr>Arial</vt:lpstr>
      <vt:lpstr>Anton</vt:lpstr>
      <vt:lpstr>Gagalin</vt:lpstr>
      <vt:lpstr>Arimo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VERONA CAMP 2023</dc:title>
  <dc:creator>Marc Sherlock</dc:creator>
  <cp:lastModifiedBy>Marc Sherlock</cp:lastModifiedBy>
  <cp:revision>1</cp:revision>
  <dcterms:created xsi:type="dcterms:W3CDTF">2006-08-16T00:00:00Z</dcterms:created>
  <dcterms:modified xsi:type="dcterms:W3CDTF">2024-02-02T16:34:54Z</dcterms:modified>
  <dc:identifier>DAFv1FeTudk</dc:identifier>
</cp:coreProperties>
</file>